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41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1" r:id="rId3"/>
    <p:sldId id="332" r:id="rId4"/>
    <p:sldId id="305" r:id="rId5"/>
    <p:sldId id="322" r:id="rId6"/>
    <p:sldId id="334" r:id="rId7"/>
    <p:sldId id="337" r:id="rId8"/>
    <p:sldId id="338" r:id="rId9"/>
    <p:sldId id="340" r:id="rId10"/>
    <p:sldId id="333" r:id="rId11"/>
    <p:sldId id="341" r:id="rId12"/>
    <p:sldId id="344" r:id="rId13"/>
    <p:sldId id="336" r:id="rId14"/>
    <p:sldId id="342" r:id="rId15"/>
    <p:sldId id="339" r:id="rId16"/>
    <p:sldId id="343" r:id="rId17"/>
    <p:sldId id="327" r:id="rId18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5000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000000"/>
    <a:srgbClr val="71D6FF"/>
    <a:srgbClr val="15BCFF"/>
    <a:srgbClr val="FF9900"/>
    <a:srgbClr val="DBFA3E"/>
    <a:srgbClr val="84AFB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02" autoAdjust="0"/>
    <p:restoredTop sz="71529" autoAdjust="0"/>
  </p:normalViewPr>
  <p:slideViewPr>
    <p:cSldViewPr>
      <p:cViewPr>
        <p:scale>
          <a:sx n="60" d="100"/>
          <a:sy n="60" d="100"/>
        </p:scale>
        <p:origin x="-227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1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842C58F-12B3-4A7B-A94B-1E375CBAA1AF}" type="datetimeFigureOut">
              <a:rPr lang="hr-HR"/>
              <a:pPr>
                <a:defRPr/>
              </a:pPr>
              <a:t>12.7.2012.</a:t>
            </a:fld>
            <a:endParaRPr lang="hr-HR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36C09DD-FAA2-4728-A47E-7D5E8C1A272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22AF5E-1D98-4CF6-88F6-48CDD285BDB3}" type="datetimeFigureOut">
              <a:rPr lang="sr-Latn-CS"/>
              <a:pPr>
                <a:defRPr/>
              </a:pPr>
              <a:t>12.7.2012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EF4079-7A53-4A24-9EE0-6172437DA11F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dirty="0" smtClean="0"/>
              <a:t> =)</a:t>
            </a: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5A1639-F6E4-4EFD-B4EA-6559E9BDD4A6}" type="slidenum">
              <a:rPr lang="hr-HR" smtClean="0"/>
              <a:pPr/>
              <a:t>0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Dinamički</a:t>
            </a:r>
            <a:r>
              <a:rPr lang="hr-HR" baseline="0" dirty="0" smtClean="0"/>
              <a:t> vs. Statički Web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F4079-7A53-4A24-9EE0-6172437DA11F}" type="slidenum">
              <a:rPr lang="hr-HR" smtClean="0"/>
              <a:pPr>
                <a:defRPr/>
              </a:pPr>
              <a:t>1</a:t>
            </a:fld>
            <a:endParaRPr lang="hr-H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err="1" smtClean="0"/>
              <a:t>Instagram</a:t>
            </a:r>
            <a:r>
              <a:rPr lang="hr-HR" dirty="0" smtClean="0"/>
              <a:t> 	&gt; 30 milijuna korisnika, nedavno</a:t>
            </a:r>
            <a:r>
              <a:rPr lang="hr-HR" baseline="0" dirty="0" smtClean="0"/>
              <a:t> kupio </a:t>
            </a:r>
            <a:r>
              <a:rPr lang="hr-HR" baseline="0" dirty="0" err="1" smtClean="0"/>
              <a:t>Facebook</a:t>
            </a:r>
            <a:r>
              <a:rPr lang="hr-HR" baseline="0" dirty="0" smtClean="0"/>
              <a:t>.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err="1" smtClean="0"/>
              <a:t>Pinterest</a:t>
            </a:r>
            <a:r>
              <a:rPr lang="hr-HR" dirty="0" smtClean="0"/>
              <a:t> 	&gt;10 milijuna korisnika,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pocetak</a:t>
            </a:r>
            <a:r>
              <a:rPr lang="hr-HR" baseline="0" dirty="0" smtClean="0"/>
              <a:t> 2012., rekord u brzini.</a:t>
            </a:r>
          </a:p>
          <a:p>
            <a:endParaRPr lang="hr-HR" baseline="0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F4079-7A53-4A24-9EE0-6172437DA11F}" type="slidenum">
              <a:rPr lang="hr-HR" smtClean="0"/>
              <a:pPr>
                <a:defRPr/>
              </a:pPr>
              <a:t>3</a:t>
            </a:fld>
            <a:endParaRPr lang="hr-H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B18B21-9A91-4FEE-A4AC-2AAD0E8DB7F9}" type="slidenum">
              <a:rPr lang="hr-HR" smtClean="0"/>
              <a:pPr/>
              <a:t>6</a:t>
            </a:fld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pPr>
              <a:buFont typeface="Arial" pitchFamily="34" charset="0"/>
              <a:buNone/>
            </a:pPr>
            <a:r>
              <a:rPr lang="hr-HR" dirty="0" err="1" smtClean="0"/>
              <a:t>Bratman</a:t>
            </a:r>
            <a:r>
              <a:rPr lang="hr-HR" baseline="0" dirty="0" smtClean="0"/>
              <a:t>, 1987.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F4079-7A53-4A24-9EE0-6172437DA11F}" type="slidenum">
              <a:rPr lang="hr-HR" smtClean="0"/>
              <a:pPr>
                <a:defRPr/>
              </a:pPr>
              <a:t>9</a:t>
            </a:fld>
            <a:endParaRPr lang="hr-H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B18B21-9A91-4FEE-A4AC-2AAD0E8DB7F9}" type="slidenum">
              <a:rPr lang="hr-HR" smtClean="0"/>
              <a:pPr/>
              <a:t>12</a:t>
            </a:fld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F4079-7A53-4A24-9EE0-6172437DA11F}" type="slidenum">
              <a:rPr lang="hr-HR" smtClean="0"/>
              <a:pPr>
                <a:defRPr/>
              </a:pPr>
              <a:t>13</a:t>
            </a:fld>
            <a:endParaRPr lang="hr-H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ACAI: agent-based context-aware infrastructure for spontaneous applications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 information prediction for social-based routing in opportunistic networks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Context-aware handover using active network technology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Incremental awareness and compositionality - A design philosophy for context-aware pervasive system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Towards the Model Driven Development of context-aware pervasive systems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Supporting ubiquitous sensor-cloudlets and context-cloudlets: Programming compositions of context-aware systems for mobile users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personalized recommender system based on web usage mining and decision tree induction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F4079-7A53-4A24-9EE0-6172437DA11F}" type="slidenum">
              <a:rPr lang="hr-HR" smtClean="0"/>
              <a:pPr>
                <a:defRPr/>
              </a:pPr>
              <a:t>14</a:t>
            </a:fld>
            <a:endParaRPr lang="hr-H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b="0" dirty="0" smtClean="0"/>
          </a:p>
          <a:p>
            <a:pPr>
              <a:buFont typeface="Arial" pitchFamily="34" charset="0"/>
              <a:buChar char="•"/>
            </a:pPr>
            <a:r>
              <a:rPr lang="hr-HR" b="0" dirty="0" smtClean="0"/>
              <a:t>Sveprisutno</a:t>
            </a:r>
            <a:r>
              <a:rPr lang="hr-HR" b="0" baseline="0" dirty="0" smtClean="0"/>
              <a:t> računarstvo se spaja Pokretnim Društvenim Mrežama = fizičko se spaja sa digitalnim</a:t>
            </a:r>
          </a:p>
          <a:p>
            <a:pPr>
              <a:buFont typeface="Arial" pitchFamily="34" charset="0"/>
              <a:buChar char="•"/>
            </a:pPr>
            <a:r>
              <a:rPr lang="hr-HR" b="0" baseline="0" dirty="0" smtClean="0"/>
              <a:t>Arhitektura za </a:t>
            </a:r>
            <a:r>
              <a:rPr lang="hr-HR" b="0" baseline="0" smtClean="0"/>
              <a:t>upravljanje kontekstom</a:t>
            </a:r>
            <a:endParaRPr lang="hr-HR" b="0" baseline="0" dirty="0" smtClean="0"/>
          </a:p>
          <a:p>
            <a:pPr>
              <a:buFont typeface="Arial" pitchFamily="34" charset="0"/>
              <a:buChar char="•"/>
            </a:pPr>
            <a:endParaRPr lang="hr-HR" b="0" baseline="0" dirty="0" smtClean="0"/>
          </a:p>
          <a:p>
            <a:pPr>
              <a:buFont typeface="Arial" pitchFamily="34" charset="0"/>
              <a:buChar char="•"/>
            </a:pPr>
            <a:r>
              <a:rPr lang="hr-HR" b="0" baseline="0" dirty="0" smtClean="0"/>
              <a:t>Poboljšanje! </a:t>
            </a:r>
          </a:p>
          <a:p>
            <a:pPr>
              <a:buFont typeface="Arial" pitchFamily="34" charset="0"/>
              <a:buNone/>
            </a:pPr>
            <a:r>
              <a:rPr lang="hr-HR" b="1" baseline="0" dirty="0" smtClean="0"/>
              <a:t> 4× </a:t>
            </a:r>
            <a:r>
              <a:rPr lang="hr-HR" b="0" baseline="0" dirty="0" smtClean="0"/>
              <a:t>manja latencija, </a:t>
            </a:r>
            <a:r>
              <a:rPr lang="hr-HR" b="1" baseline="0" dirty="0" smtClean="0"/>
              <a:t>2-10× </a:t>
            </a:r>
            <a:r>
              <a:rPr lang="hr-HR" b="0" baseline="0" dirty="0" smtClean="0"/>
              <a:t>manji </a:t>
            </a:r>
            <a:r>
              <a:rPr lang="hr-HR" b="0" baseline="0" dirty="0" err="1" smtClean="0"/>
              <a:t>network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usage</a:t>
            </a:r>
            <a:endParaRPr lang="hr-HR" b="0" baseline="0" dirty="0" smtClean="0"/>
          </a:p>
          <a:p>
            <a:pPr>
              <a:buFont typeface="Arial" pitchFamily="34" charset="0"/>
              <a:buNone/>
            </a:pPr>
            <a:endParaRPr lang="hr-HR" b="0" baseline="0" dirty="0" smtClean="0"/>
          </a:p>
          <a:p>
            <a:pPr>
              <a:buFont typeface="Arial" pitchFamily="34" charset="0"/>
              <a:buChar char="•"/>
            </a:pPr>
            <a:r>
              <a:rPr lang="hr-HR" b="0" dirty="0" err="1" smtClean="0"/>
              <a:t>Peer</a:t>
            </a:r>
            <a:r>
              <a:rPr lang="hr-HR" b="0" dirty="0" smtClean="0"/>
              <a:t>-to-</a:t>
            </a:r>
            <a:r>
              <a:rPr lang="hr-HR" b="0" dirty="0" err="1" smtClean="0"/>
              <a:t>peer</a:t>
            </a:r>
            <a:r>
              <a:rPr lang="hr-HR" b="0" dirty="0" smtClean="0"/>
              <a:t>,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mesh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network</a:t>
            </a:r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F4079-7A53-4A24-9EE0-6172437DA11F}" type="slidenum">
              <a:rPr lang="hr-HR" smtClean="0"/>
              <a:pPr>
                <a:defRPr/>
              </a:pPr>
              <a:t>15</a:t>
            </a:fld>
            <a:endParaRPr lang="hr-H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8428038" y="211138"/>
          <a:ext cx="558800" cy="914400"/>
        </p:xfrm>
        <a:graphic>
          <a:graphicData uri="http://schemas.openxmlformats.org/presentationml/2006/ole">
            <p:oleObj spid="_x0000_s39938" name="Picture" r:id="rId3" imgW="708104" imgH="1156204" progId="Word.Picture.8">
              <p:embed/>
            </p:oleObj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22975" y="857250"/>
            <a:ext cx="2370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defRPr/>
            </a:pPr>
            <a:r>
              <a:rPr lang="hr-HR" sz="1400" dirty="0" smtClean="0">
                <a:latin typeface="Arial CE" pitchFamily="34" charset="0"/>
              </a:rPr>
              <a:t>Zavod za telekomunikacije</a:t>
            </a:r>
            <a:endParaRPr lang="hr-HR" sz="1400" dirty="0" smtClean="0"/>
          </a:p>
        </p:txBody>
      </p:sp>
      <p:pic>
        <p:nvPicPr>
          <p:cNvPr id="6" name="Picture 12" descr="grb-u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8" y="215900"/>
            <a:ext cx="9667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i="1">
                <a:latin typeface="Times New Roman CE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201DE-2B0C-48D6-BC6C-F8C0B64C091B}" type="datetime1">
              <a:rPr lang="sr-Latn-CS" smtClean="0"/>
              <a:pPr>
                <a:defRPr/>
              </a:pPr>
              <a:t>12.7.2012</a:t>
            </a:fld>
            <a:endParaRPr lang="hr-HR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6B11-F6C2-476D-A1CD-CD28CBED6831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11138" y="990600"/>
            <a:ext cx="66294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52400" y="6400800"/>
            <a:ext cx="86868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8428038" y="211138"/>
          <a:ext cx="558800" cy="914400"/>
        </p:xfrm>
        <a:graphic>
          <a:graphicData uri="http://schemas.openxmlformats.org/presentationml/2006/ole">
            <p:oleObj spid="_x0000_s49154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367463" y="476250"/>
            <a:ext cx="227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hr-HR" sz="1400" dirty="0" smtClean="0">
                <a:latin typeface="Arial CE" pitchFamily="34" charset="0"/>
              </a:rPr>
              <a:t>Zavod za telekomunikacije</a:t>
            </a:r>
            <a:endParaRPr lang="hr-HR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B6AC-BEE2-448F-99D0-800F4FA8E2B6}" type="datetime1">
              <a:rPr lang="sr-Latn-CS" smtClean="0"/>
              <a:pPr>
                <a:defRPr/>
              </a:pPr>
              <a:t>12.7.2012</a:t>
            </a:fld>
            <a:endParaRPr lang="hr-H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A196-AD2F-4CDD-86C4-F3E34270DBBF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11138" y="990600"/>
            <a:ext cx="66294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52400" y="6400800"/>
            <a:ext cx="86868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8428038" y="211138"/>
          <a:ext cx="558800" cy="914400"/>
        </p:xfrm>
        <a:graphic>
          <a:graphicData uri="http://schemas.openxmlformats.org/presentationml/2006/ole">
            <p:oleObj spid="_x0000_s50178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367463" y="476250"/>
            <a:ext cx="227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hr-HR" sz="1400" dirty="0" smtClean="0">
                <a:latin typeface="Arial CE" pitchFamily="34" charset="0"/>
              </a:rPr>
              <a:t>Zavod za telekomunikacije</a:t>
            </a:r>
            <a:endParaRPr lang="hr-HR" sz="1400" dirty="0" smtClean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0"/>
            <a:ext cx="20383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5974374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1E300-7EC7-40A9-A428-2F098DA23416}" type="datetime1">
              <a:rPr lang="sr-Latn-CS" smtClean="0"/>
              <a:pPr>
                <a:defRPr/>
              </a:pPr>
              <a:t>12.7.2012</a:t>
            </a:fld>
            <a:endParaRPr lang="hr-H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BC14-9FB7-40E2-8547-61866825B19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11138" y="990600"/>
            <a:ext cx="66294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52400" y="6400800"/>
            <a:ext cx="86868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8428038" y="211138"/>
          <a:ext cx="558800" cy="914400"/>
        </p:xfrm>
        <a:graphic>
          <a:graphicData uri="http://schemas.openxmlformats.org/presentationml/2006/ole">
            <p:oleObj spid="_x0000_s40962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813550" y="896938"/>
            <a:ext cx="161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defRPr/>
            </a:pPr>
            <a:r>
              <a:rPr lang="hr-HR" sz="1000" dirty="0" smtClean="0">
                <a:latin typeface="Arial CE" pitchFamily="34" charset="0"/>
              </a:rPr>
              <a:t>Zavod za telekomunikacije</a:t>
            </a:r>
            <a:endParaRPr lang="hr-HR" sz="1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E45F8-940F-4E98-BF31-D4A24D5224A4}" type="datetime1">
              <a:rPr lang="sr-Latn-CS" smtClean="0"/>
              <a:pPr>
                <a:defRPr/>
              </a:pPr>
              <a:t>12.7.2012</a:t>
            </a:fld>
            <a:endParaRPr lang="hr-H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3484-6B4C-4EF8-9E22-DFB9D90F358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11138" y="990600"/>
            <a:ext cx="66294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52400" y="6400800"/>
            <a:ext cx="86868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8428038" y="211138"/>
          <a:ext cx="558800" cy="914400"/>
        </p:xfrm>
        <a:graphic>
          <a:graphicData uri="http://schemas.openxmlformats.org/presentationml/2006/ole">
            <p:oleObj spid="_x0000_s41986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367463" y="476250"/>
            <a:ext cx="227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hr-HR" sz="1400" dirty="0" smtClean="0">
                <a:latin typeface="Arial CE" pitchFamily="34" charset="0"/>
              </a:rPr>
              <a:t>Zavod za telekomunikacije</a:t>
            </a:r>
            <a:endParaRPr lang="hr-HR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7EAB-57AE-4194-A4D8-0068782BD9F8}" type="datetime1">
              <a:rPr lang="sr-Latn-CS" smtClean="0"/>
              <a:pPr>
                <a:defRPr/>
              </a:pPr>
              <a:t>12.7.2012</a:t>
            </a:fld>
            <a:endParaRPr lang="hr-H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796A-ADBB-42EC-B9ED-0763960E1361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11138" y="990600"/>
            <a:ext cx="66294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52400" y="6400800"/>
            <a:ext cx="86868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8428038" y="211138"/>
          <a:ext cx="558800" cy="914400"/>
        </p:xfrm>
        <a:graphic>
          <a:graphicData uri="http://schemas.openxmlformats.org/presentationml/2006/ole">
            <p:oleObj spid="_x0000_s43010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367463" y="476250"/>
            <a:ext cx="227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hr-HR" sz="1400" dirty="0" smtClean="0">
                <a:latin typeface="Arial CE" pitchFamily="34" charset="0"/>
              </a:rPr>
              <a:t>Zavod za telekomunikacije</a:t>
            </a:r>
            <a:endParaRPr lang="hr-HR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5862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3815862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7867-07D3-455A-8A11-1F182BABDDE1}" type="datetime1">
              <a:rPr lang="sr-Latn-CS" smtClean="0"/>
              <a:pPr>
                <a:defRPr/>
              </a:pPr>
              <a:t>12.7.2012</a:t>
            </a:fld>
            <a:endParaRPr lang="hr-HR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B59DD-AC95-4E81-AD13-EDABA39E6D7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11138" y="990600"/>
            <a:ext cx="66294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152400" y="6400800"/>
            <a:ext cx="86868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8428038" y="211138"/>
          <a:ext cx="558800" cy="914400"/>
        </p:xfrm>
        <a:graphic>
          <a:graphicData uri="http://schemas.openxmlformats.org/presentationml/2006/ole">
            <p:oleObj spid="_x0000_s44034" name="Picture" r:id="rId3" imgW="708104" imgH="1156204" progId="Word.Picture.8">
              <p:embed/>
            </p:oleObj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367463" y="476250"/>
            <a:ext cx="227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hr-HR" sz="1400" dirty="0" smtClean="0">
                <a:latin typeface="Arial CE" pitchFamily="34" charset="0"/>
              </a:rPr>
              <a:t>Zavod za telekomunikacije</a:t>
            </a:r>
            <a:endParaRPr lang="hr-HR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2908-69C1-4971-AFFD-5CCFD51993FD}" type="datetime1">
              <a:rPr lang="sr-Latn-CS" smtClean="0"/>
              <a:pPr>
                <a:defRPr/>
              </a:pPr>
              <a:t>12.7.2012</a:t>
            </a:fld>
            <a:endParaRPr lang="hr-HR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EC8B-C319-4597-990E-E2A3AD5086D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 flipH="1">
            <a:off x="211138" y="990600"/>
            <a:ext cx="66294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>
            <a:off x="152400" y="6400800"/>
            <a:ext cx="86868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8428038" y="211138"/>
          <a:ext cx="558800" cy="914400"/>
        </p:xfrm>
        <a:graphic>
          <a:graphicData uri="http://schemas.openxmlformats.org/presentationml/2006/ole">
            <p:oleObj spid="_x0000_s45058" name="Picture" r:id="rId3" imgW="708104" imgH="1156204" progId="Word.Picture.8">
              <p:embed/>
            </p:oleObj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367463" y="476250"/>
            <a:ext cx="227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hr-HR" sz="1400" dirty="0" smtClean="0">
                <a:latin typeface="Arial CE" pitchFamily="34" charset="0"/>
              </a:rPr>
              <a:t>Zavod za telekomunikacije</a:t>
            </a:r>
            <a:endParaRPr lang="hr-HR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5E7F-8D87-42D5-A4D7-2FA732E616A5}" type="datetime1">
              <a:rPr lang="sr-Latn-CS" smtClean="0"/>
              <a:pPr>
                <a:defRPr/>
              </a:pPr>
              <a:t>12.7.2012</a:t>
            </a:fld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690F-86FC-4B69-9562-054BA55C6BE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 flipH="1">
            <a:off x="211138" y="990600"/>
            <a:ext cx="66294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152400" y="6400800"/>
            <a:ext cx="86868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8428038" y="211138"/>
          <a:ext cx="558800" cy="914400"/>
        </p:xfrm>
        <a:graphic>
          <a:graphicData uri="http://schemas.openxmlformats.org/presentationml/2006/ole">
            <p:oleObj spid="_x0000_s46082" name="Picture" r:id="rId3" imgW="708104" imgH="1156204" progId="Word.Picture.8">
              <p:embed/>
            </p:oleObj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367463" y="476250"/>
            <a:ext cx="227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hr-HR" sz="1400" dirty="0" smtClean="0">
                <a:latin typeface="Arial CE" pitchFamily="34" charset="0"/>
              </a:rPr>
              <a:t>Zavod za telekomunikacije</a:t>
            </a:r>
            <a:endParaRPr lang="hr-HR" sz="1400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5B2CA-2286-4C4F-B578-BC49B7354842}" type="datetime1">
              <a:rPr lang="sr-Latn-CS" smtClean="0"/>
              <a:pPr>
                <a:defRPr/>
              </a:pPr>
              <a:t>12.7.2012</a:t>
            </a:fld>
            <a:endParaRPr lang="hr-HR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6D6B-F9AC-41B8-9C1C-B7F826BF62C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11138" y="990600"/>
            <a:ext cx="66294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52400" y="6400800"/>
            <a:ext cx="86868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8428038" y="211138"/>
          <a:ext cx="558800" cy="914400"/>
        </p:xfrm>
        <a:graphic>
          <a:graphicData uri="http://schemas.openxmlformats.org/presentationml/2006/ole">
            <p:oleObj spid="_x0000_s47106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367463" y="476250"/>
            <a:ext cx="227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hr-HR" sz="1400" dirty="0" smtClean="0">
                <a:latin typeface="Arial CE" pitchFamily="34" charset="0"/>
              </a:rPr>
              <a:t>Zavod za telekomunikacije</a:t>
            </a:r>
            <a:endParaRPr lang="hr-HR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18721-542A-49EB-B98D-B6AD7C43CE78}" type="datetime1">
              <a:rPr lang="sr-Latn-CS" smtClean="0"/>
              <a:pPr>
                <a:defRPr/>
              </a:pPr>
              <a:t>12.7.2012</a:t>
            </a:fld>
            <a:endParaRPr lang="hr-HR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8408-077C-4F63-93C6-7E7767981EDC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11138" y="990600"/>
            <a:ext cx="66294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52400" y="6400800"/>
            <a:ext cx="86868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8428038" y="211138"/>
          <a:ext cx="558800" cy="914400"/>
        </p:xfrm>
        <a:graphic>
          <a:graphicData uri="http://schemas.openxmlformats.org/presentationml/2006/ole">
            <p:oleObj spid="_x0000_s48130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367463" y="476250"/>
            <a:ext cx="227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hr-HR" sz="1400" dirty="0" smtClean="0">
                <a:latin typeface="Arial CE" pitchFamily="34" charset="0"/>
              </a:rPr>
              <a:t>Zavod za telekomunikacije</a:t>
            </a:r>
            <a:endParaRPr lang="hr-HR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1DF0-EF85-4319-88E8-C38C01E72A76}" type="datetime1">
              <a:rPr lang="sr-Latn-CS" smtClean="0"/>
              <a:pPr>
                <a:defRPr/>
              </a:pPr>
              <a:t>12.7.2012</a:t>
            </a:fld>
            <a:endParaRPr lang="hr-HR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E325-0915-49D8-9685-6D10BF3F9919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6026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76613" y="6477000"/>
            <a:ext cx="2390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pPr>
              <a:defRPr/>
            </a:pPr>
            <a:fld id="{07960E66-F202-4876-8DAC-E99CD5E55F4D}" type="datetime1">
              <a:rPr lang="sr-Latn-CS" smtClean="0"/>
              <a:pPr>
                <a:defRPr/>
              </a:pPr>
              <a:t>12.7.2012</a:t>
            </a:fld>
            <a:endParaRPr lang="hr-HR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F7BE8C2A-C73D-477B-BF53-18E2E57E9EE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11138" y="990600"/>
            <a:ext cx="66294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 flipH="1">
            <a:off x="152400" y="6400800"/>
            <a:ext cx="86868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8428038" y="211138"/>
          <a:ext cx="558800" cy="914400"/>
        </p:xfrm>
        <a:graphic>
          <a:graphicData uri="http://schemas.openxmlformats.org/presentationml/2006/ole">
            <p:oleObj spid="_x0000_s1026" name="Picture" r:id="rId14" imgW="708104" imgH="1156204" progId="Word.Picture.8">
              <p:embed/>
            </p:oleObj>
          </a:graphicData>
        </a:graphic>
      </p:graphicFrame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6367463" y="476250"/>
            <a:ext cx="227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hr-HR" sz="1400" dirty="0" smtClean="0">
                <a:latin typeface="Arial CE" pitchFamily="34" charset="0"/>
              </a:rPr>
              <a:t>Zavod za telekomunikacije</a:t>
            </a:r>
            <a:endParaRPr lang="hr-HR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Symbol" pitchFamily="18" charset="2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&lt;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=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8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/>
          </p:cNvSpPr>
          <p:nvPr>
            <p:ph type="ctrTitle"/>
          </p:nvPr>
        </p:nvSpPr>
        <p:spPr>
          <a:xfrm>
            <a:off x="685800" y="4662264"/>
            <a:ext cx="7772400" cy="1143000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1200"/>
              </a:spcAft>
            </a:pPr>
            <a:r>
              <a:rPr lang="sv-SE" sz="22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>Vanja Smailović</a:t>
            </a:r>
            <a:r>
              <a:rPr lang="hr-HR" sz="22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>, </a:t>
            </a:r>
            <a:r>
              <a:rPr lang="hr-HR" sz="2200" dirty="0" err="1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>mag</a:t>
            </a:r>
            <a:r>
              <a:rPr lang="hr-HR" sz="22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>. ing.</a:t>
            </a:r>
            <a:r>
              <a:rPr lang="sv-SE" sz="22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> </a:t>
            </a:r>
            <a:r>
              <a:rPr lang="hr-HR" sz="22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/>
            </a:r>
            <a:br>
              <a:rPr lang="hr-HR" sz="22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>Ericsson Nikola Tesla</a:t>
            </a:r>
            <a:br>
              <a:rPr lang="hr-HR" sz="22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/>
            </a:r>
            <a:br>
              <a:rPr lang="hr-HR" sz="22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>Mentor: </a:t>
            </a:r>
            <a:r>
              <a:rPr lang="hr-HR" sz="2200" dirty="0" err="1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>Doc</a:t>
            </a:r>
            <a:r>
              <a:rPr lang="hr-HR" sz="22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>. </a:t>
            </a:r>
            <a:r>
              <a:rPr lang="hr-HR" sz="2200" dirty="0" err="1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>dr</a:t>
            </a:r>
            <a:r>
              <a:rPr lang="hr-HR" sz="22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>. </a:t>
            </a:r>
            <a:r>
              <a:rPr lang="hr-HR" sz="2200" dirty="0" err="1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>sc</a:t>
            </a:r>
            <a:r>
              <a:rPr lang="hr-HR" sz="22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>. </a:t>
            </a:r>
            <a:r>
              <a:rPr lang="sv-SE" sz="22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>Vedran Podobnik</a:t>
            </a:r>
            <a:r>
              <a:rPr lang="hr-HR" sz="22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/>
            </a:r>
            <a:br>
              <a:rPr lang="hr-HR" sz="22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</a:br>
            <a:r>
              <a:rPr lang="hr-HR" sz="8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  <a:t/>
            </a:r>
            <a:br>
              <a:rPr lang="hr-HR" sz="800" dirty="0" smtClean="0">
                <a:solidFill>
                  <a:schemeClr val="tx1"/>
                </a:solidFill>
                <a:effectLst/>
                <a:latin typeface="Times New Roman CE" pitchFamily="18" charset="0"/>
                <a:ea typeface="+mn-ea"/>
                <a:cs typeface="+mn-cs"/>
              </a:rPr>
            </a:br>
            <a:r>
              <a:rPr lang="hr-HR" sz="2800" dirty="0" smtClean="0">
                <a:solidFill>
                  <a:srgbClr val="000000"/>
                </a:solidFill>
                <a:effectLst/>
                <a:latin typeface="Times New Roman CE" pitchFamily="18" charset="0"/>
                <a:ea typeface="+mn-ea"/>
                <a:cs typeface="+mn-cs"/>
              </a:rPr>
              <a:t/>
            </a:r>
            <a:br>
              <a:rPr lang="hr-HR" sz="2800" dirty="0" smtClean="0">
                <a:solidFill>
                  <a:srgbClr val="000000"/>
                </a:solidFill>
                <a:effectLst/>
                <a:latin typeface="Times New Roman CE" pitchFamily="18" charset="0"/>
                <a:ea typeface="+mn-ea"/>
                <a:cs typeface="+mn-cs"/>
              </a:rPr>
            </a:br>
            <a:r>
              <a:rPr lang="sv-SE" sz="2000" dirty="0" smtClean="0">
                <a:solidFill>
                  <a:schemeClr val="bg1">
                    <a:lumMod val="50000"/>
                  </a:schemeClr>
                </a:solidFill>
                <a:latin typeface="Times New Roman CE" pitchFamily="18" charset="0"/>
                <a:ea typeface="+mn-ea"/>
                <a:cs typeface="+mn-cs"/>
              </a:rPr>
              <a:t/>
            </a:r>
            <a:br>
              <a:rPr lang="sv-SE" sz="2000" dirty="0" smtClean="0">
                <a:solidFill>
                  <a:schemeClr val="bg1">
                    <a:lumMod val="50000"/>
                  </a:schemeClr>
                </a:solidFill>
                <a:latin typeface="Times New Roman CE" pitchFamily="18" charset="0"/>
                <a:ea typeface="+mn-ea"/>
                <a:cs typeface="+mn-cs"/>
              </a:rPr>
            </a:br>
            <a:endParaRPr lang="hr-HR" sz="2000" dirty="0" smtClean="0">
              <a:solidFill>
                <a:schemeClr val="bg1">
                  <a:lumMod val="50000"/>
                </a:schemeClr>
              </a:solidFill>
              <a:latin typeface="Times New Roman CE" pitchFamily="18" charset="0"/>
              <a:ea typeface="+mn-ea"/>
              <a:cs typeface="+mn-cs"/>
            </a:endParaRPr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1371600" y="5815742"/>
            <a:ext cx="6400800" cy="709602"/>
          </a:xfrm>
        </p:spPr>
        <p:txBody>
          <a:bodyPr/>
          <a:lstStyle/>
          <a:p>
            <a:endParaRPr lang="hr-HR" sz="1800" i="0" dirty="0" smtClean="0"/>
          </a:p>
        </p:txBody>
      </p:sp>
      <p:sp>
        <p:nvSpPr>
          <p:cNvPr id="6" name="Rectangle 8"/>
          <p:cNvSpPr txBox="1">
            <a:spLocks/>
          </p:cNvSpPr>
          <p:nvPr/>
        </p:nvSpPr>
        <p:spPr bwMode="auto">
          <a:xfrm>
            <a:off x="685800" y="206997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</a:pPr>
            <a:r>
              <a:rPr lang="pl-PL" sz="4000" b="1" kern="0" dirty="0" smtClean="0"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Informacijske i komunikacijske usluge zasnovane na društvenom kontekstu</a:t>
            </a:r>
            <a:endParaRPr kumimoji="0" lang="hr-HR" sz="4000" b="1" i="0" u="none" strike="noStrike" kern="0" cap="none" spc="0" normalizeH="0" baseline="0" noProof="0" dirty="0" smtClean="0">
              <a:ln>
                <a:noFill/>
              </a:ln>
              <a:solidFill>
                <a:srgbClr val="D70505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Osobni agent – BDI model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i="1" dirty="0" smtClean="0"/>
          </a:p>
          <a:p>
            <a:r>
              <a:rPr lang="hr-HR" i="1" dirty="0" err="1" smtClean="0"/>
              <a:t>Beliefs</a:t>
            </a:r>
            <a:endParaRPr lang="hr-HR" i="1" dirty="0" smtClean="0"/>
          </a:p>
          <a:p>
            <a:r>
              <a:rPr lang="hr-HR" i="1" dirty="0" err="1" smtClean="0"/>
              <a:t>Desires</a:t>
            </a:r>
            <a:r>
              <a:rPr lang="hr-HR" i="1" dirty="0" smtClean="0"/>
              <a:t> 		(</a:t>
            </a:r>
            <a:r>
              <a:rPr lang="hr-HR" i="1" dirty="0" err="1" smtClean="0"/>
              <a:t>Goals</a:t>
            </a:r>
            <a:r>
              <a:rPr lang="hr-HR" i="1" dirty="0" smtClean="0"/>
              <a:t>)</a:t>
            </a:r>
          </a:p>
          <a:p>
            <a:r>
              <a:rPr lang="hr-HR" i="1" dirty="0" err="1" smtClean="0"/>
              <a:t>Intentions</a:t>
            </a:r>
            <a:r>
              <a:rPr lang="hr-HR" i="1" dirty="0" smtClean="0"/>
              <a:t>	(</a:t>
            </a:r>
            <a:r>
              <a:rPr lang="hr-HR" i="1" dirty="0" err="1" smtClean="0"/>
              <a:t>Plans</a:t>
            </a:r>
            <a:r>
              <a:rPr lang="hr-HR" i="1" dirty="0" smtClean="0"/>
              <a:t>)</a:t>
            </a:r>
          </a:p>
          <a:p>
            <a:endParaRPr lang="hr-HR" i="1" dirty="0" smtClean="0"/>
          </a:p>
          <a:p>
            <a:pPr>
              <a:buNone/>
            </a:pPr>
            <a:r>
              <a:rPr lang="hr-HR" dirty="0" smtClean="0"/>
              <a:t>Primjeri:</a:t>
            </a:r>
          </a:p>
          <a:p>
            <a:r>
              <a:rPr lang="hr-HR" dirty="0" smtClean="0"/>
              <a:t>Termostat</a:t>
            </a:r>
          </a:p>
          <a:p>
            <a:r>
              <a:rPr lang="hr-HR" dirty="0" smtClean="0"/>
              <a:t>NASA OCAMS</a:t>
            </a:r>
          </a:p>
          <a:p>
            <a:endParaRPr lang="hr-HR" i="1" dirty="0" smtClean="0"/>
          </a:p>
          <a:p>
            <a:endParaRPr lang="hr-HR" i="1" dirty="0" smtClean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987480" y="6453336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A8366F-97AA-45F0-87CA-D8FFD2E1E928}" type="slidenum">
              <a:rPr kumimoji="0" lang="hr-HR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5298" name="Picture 2" descr="http://www.inf.puc-rio.br/~ionunes/bdi4jade/background/bdiArch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00510" y="2204864"/>
            <a:ext cx="6742980" cy="396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715472" cy="914400"/>
          </a:xfrm>
        </p:spPr>
        <p:txBody>
          <a:bodyPr/>
          <a:lstStyle/>
          <a:p>
            <a:r>
              <a:rPr lang="hr-HR" dirty="0" smtClean="0"/>
              <a:t>Povezana istraživanja – ZTEL (1/3)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Ad-</a:t>
            </a:r>
            <a:r>
              <a:rPr lang="hr-HR" dirty="0" err="1" smtClean="0"/>
              <a:t>hoc</a:t>
            </a:r>
            <a:r>
              <a:rPr lang="hr-HR" dirty="0" smtClean="0"/>
              <a:t> društvena mreža:</a:t>
            </a:r>
          </a:p>
          <a:p>
            <a:pPr lvl="1"/>
            <a:endParaRPr lang="hr-HR" dirty="0" smtClean="0"/>
          </a:p>
          <a:p>
            <a:pPr lvl="1"/>
            <a:r>
              <a:rPr lang="hr-HR" smtClean="0"/>
              <a:t>Stvaranje </a:t>
            </a:r>
            <a:r>
              <a:rPr lang="hr-HR" dirty="0" smtClean="0"/>
              <a:t>i upravljanje članstvom</a:t>
            </a:r>
          </a:p>
          <a:p>
            <a:pPr lvl="1"/>
            <a:r>
              <a:rPr lang="hr-HR" dirty="0" smtClean="0"/>
              <a:t>Tok podataka između platforme i ad-</a:t>
            </a:r>
            <a:r>
              <a:rPr lang="hr-HR" dirty="0" err="1" smtClean="0"/>
              <a:t>hoc</a:t>
            </a:r>
            <a:r>
              <a:rPr lang="hr-HR" dirty="0" smtClean="0"/>
              <a:t> mreže</a:t>
            </a:r>
          </a:p>
          <a:p>
            <a:pPr lvl="1"/>
            <a:r>
              <a:rPr lang="hr-HR" dirty="0" smtClean="0"/>
              <a:t>Interakciju i komunikaciju među korisnicima ad-</a:t>
            </a:r>
            <a:r>
              <a:rPr lang="hr-HR" dirty="0" err="1" smtClean="0"/>
              <a:t>hoc</a:t>
            </a:r>
            <a:r>
              <a:rPr lang="hr-HR" dirty="0" smtClean="0"/>
              <a:t> društvene mreže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z="1600" dirty="0" smtClean="0">
                <a:solidFill>
                  <a:srgbClr val="000000"/>
                </a:solidFill>
              </a:rPr>
              <a:t>10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715472" cy="914400"/>
          </a:xfrm>
        </p:spPr>
        <p:txBody>
          <a:bodyPr/>
          <a:lstStyle/>
          <a:p>
            <a:r>
              <a:rPr lang="hr-HR" dirty="0" smtClean="0"/>
              <a:t>Povezana istraživanja – ZTEL (2/3)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8072" y="1219200"/>
            <a:ext cx="7772400" cy="4953000"/>
          </a:xfrm>
        </p:spPr>
        <p:txBody>
          <a:bodyPr anchor="t"/>
          <a:lstStyle/>
          <a:p>
            <a:pPr lvl="2"/>
            <a:r>
              <a:rPr lang="en-US" dirty="0" smtClean="0"/>
              <a:t>V. Podobnik, I. </a:t>
            </a:r>
            <a:r>
              <a:rPr lang="en-US" dirty="0" err="1" smtClean="0"/>
              <a:t>Lovrek</a:t>
            </a:r>
            <a:r>
              <a:rPr lang="en-US" dirty="0" smtClean="0"/>
              <a:t>, "An Agent-based Platform for Ad-hoc Social Networking," </a:t>
            </a:r>
            <a:r>
              <a:rPr lang="en-US" i="1" dirty="0" smtClean="0"/>
              <a:t>Lecture Notes in Computer Science</a:t>
            </a:r>
            <a:r>
              <a:rPr lang="en-US" dirty="0" smtClean="0"/>
              <a:t>, vol. 6682, pp. 74-83, 2011.</a:t>
            </a:r>
            <a:endParaRPr lang="hr-HR" dirty="0" smtClean="0"/>
          </a:p>
          <a:p>
            <a:pPr lvl="8"/>
            <a:endParaRPr lang="hr-HR" dirty="0" smtClean="0"/>
          </a:p>
          <a:p>
            <a:pPr lvl="2"/>
            <a:r>
              <a:rPr lang="en-US" dirty="0" smtClean="0"/>
              <a:t>I. </a:t>
            </a:r>
            <a:r>
              <a:rPr lang="en-US" dirty="0" err="1" smtClean="0"/>
              <a:t>Lovrek</a:t>
            </a:r>
            <a:r>
              <a:rPr lang="en-US" dirty="0" smtClean="0"/>
              <a:t>, V. Podobnik, "Transforming Social Networking from a Service to a Platform: a Case Study of Ad-hoc Social Networking," in </a:t>
            </a:r>
            <a:r>
              <a:rPr lang="en-US" i="1" dirty="0" smtClean="0"/>
              <a:t>Proceedings of the 13th International Conference on Electronic Commerce (ICEC 2011)</a:t>
            </a:r>
            <a:r>
              <a:rPr lang="en-US" dirty="0" smtClean="0"/>
              <a:t>, Liverpool, UK, 2011.</a:t>
            </a:r>
            <a:endParaRPr lang="hr-HR" dirty="0" smtClean="0"/>
          </a:p>
          <a:p>
            <a:pPr lvl="8"/>
            <a:endParaRPr lang="hr-HR" dirty="0" smtClean="0"/>
          </a:p>
          <a:p>
            <a:pPr lvl="2"/>
            <a:r>
              <a:rPr lang="en-US" dirty="0" smtClean="0"/>
              <a:t>V. Smailovic, V. Podobnik, "Bfriend: Context-Aware Ad-Hoc Social Networking for Mobile Users," in </a:t>
            </a:r>
            <a:r>
              <a:rPr lang="en-US" i="1" dirty="0" smtClean="0"/>
              <a:t>Proceedings of The 35th Jubilee International Convention on Information and Communication Technology, Electronics and Microelectronics (MIPRO 2012)</a:t>
            </a:r>
            <a:r>
              <a:rPr lang="en-US" dirty="0" smtClean="0"/>
              <a:t>, </a:t>
            </a:r>
            <a:r>
              <a:rPr lang="en-US" dirty="0" err="1" smtClean="0"/>
              <a:t>Opatija</a:t>
            </a:r>
            <a:r>
              <a:rPr lang="en-US" dirty="0" smtClean="0"/>
              <a:t>, Croatia, 2012.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z="1600" dirty="0" smtClean="0">
                <a:solidFill>
                  <a:srgbClr val="000000"/>
                </a:solidFill>
              </a:rPr>
              <a:t>11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Sustav </a:t>
            </a:r>
            <a:r>
              <a:rPr lang="hr-HR" dirty="0" err="1" smtClean="0"/>
              <a:t>Bfriend</a:t>
            </a: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2F43C-85C1-49D8-A6DF-E89BCE4065EB}" type="slidenum">
              <a:rPr lang="hr-HR" sz="160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Lokacijski-ovisna ad-</a:t>
            </a:r>
            <a:r>
              <a:rPr lang="hr-HR" dirty="0" err="1" smtClean="0"/>
              <a:t>hoc</a:t>
            </a:r>
            <a:r>
              <a:rPr lang="hr-HR" dirty="0" smtClean="0"/>
              <a:t> društvena mreža</a:t>
            </a:r>
          </a:p>
          <a:p>
            <a:pPr lvl="1" eaLnBrk="1" hangingPunct="1"/>
            <a:r>
              <a:rPr lang="hr-HR" dirty="0" smtClean="0"/>
              <a:t>Korisnici primaju notifikacije kada su njihovi </a:t>
            </a:r>
            <a:r>
              <a:rPr lang="hr-HR" dirty="0" err="1" smtClean="0"/>
              <a:t>Facebook</a:t>
            </a:r>
            <a:r>
              <a:rPr lang="hr-HR" dirty="0" smtClean="0"/>
              <a:t>-prijatelji u blizini</a:t>
            </a:r>
          </a:p>
          <a:p>
            <a:pPr eaLnBrk="1" hangingPunct="1"/>
            <a:endParaRPr lang="hr-HR" dirty="0" smtClean="0"/>
          </a:p>
          <a:p>
            <a:pPr eaLnBrk="1" hangingPunct="1"/>
            <a:r>
              <a:rPr lang="hr-HR" dirty="0" smtClean="0"/>
              <a:t>Zahtjevi:</a:t>
            </a:r>
          </a:p>
          <a:p>
            <a:pPr lvl="1" eaLnBrk="1" hangingPunct="1"/>
            <a:r>
              <a:rPr lang="hr-HR" dirty="0" smtClean="0"/>
              <a:t>Korisnički račun na </a:t>
            </a:r>
            <a:r>
              <a:rPr lang="hr-HR" dirty="0" err="1" smtClean="0"/>
              <a:t>Facebooku</a:t>
            </a:r>
            <a:endParaRPr lang="hr-HR" dirty="0" smtClean="0"/>
          </a:p>
          <a:p>
            <a:pPr lvl="1" eaLnBrk="1" hangingPunct="1"/>
            <a:r>
              <a:rPr lang="hr-HR" dirty="0" smtClean="0"/>
              <a:t>Pametni telefon s OS Android</a:t>
            </a:r>
          </a:p>
          <a:p>
            <a:pPr lvl="1" eaLnBrk="1" hangingPunct="1"/>
            <a:endParaRPr lang="hr-HR" dirty="0" smtClean="0"/>
          </a:p>
          <a:p>
            <a:pPr eaLnBrk="1" hangingPunct="1"/>
            <a:r>
              <a:rPr lang="hr-HR" dirty="0" smtClean="0"/>
              <a:t>Slične usluge </a:t>
            </a:r>
          </a:p>
          <a:p>
            <a:pPr lvl="1" eaLnBrk="1" hangingPunct="1"/>
            <a:r>
              <a:rPr lang="hr-HR" dirty="0" smtClean="0"/>
              <a:t>Banjo (Android), </a:t>
            </a:r>
            <a:r>
              <a:rPr lang="hr-HR" dirty="0" err="1" smtClean="0"/>
              <a:t>Highlight</a:t>
            </a:r>
            <a:r>
              <a:rPr lang="hr-HR" dirty="0" smtClean="0"/>
              <a:t> (</a:t>
            </a:r>
            <a:r>
              <a:rPr lang="hr-HR" dirty="0" err="1" smtClean="0"/>
              <a:t>iOS</a:t>
            </a:r>
            <a:r>
              <a:rPr lang="hr-HR" dirty="0" smtClean="0"/>
              <a:t>)</a:t>
            </a:r>
          </a:p>
          <a:p>
            <a:endParaRPr lang="hr-HR" dirty="0"/>
          </a:p>
        </p:txBody>
      </p:sp>
      <p:pic>
        <p:nvPicPr>
          <p:cNvPr id="9" name="Picture 1" descr="D:\Wanja\Phase Shift\10 - Diplomski Rad\docs\pics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408" y="3645024"/>
            <a:ext cx="1800000" cy="143558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715472" cy="914400"/>
          </a:xfrm>
        </p:spPr>
        <p:txBody>
          <a:bodyPr/>
          <a:lstStyle/>
          <a:p>
            <a:r>
              <a:rPr lang="hr-HR" dirty="0" smtClean="0"/>
              <a:t>Povezana istraživanja – ZTEL (3/3)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err="1" smtClean="0"/>
              <a:t>Bfriend</a:t>
            </a:r>
            <a:r>
              <a:rPr lang="hr-HR" dirty="0" smtClean="0"/>
              <a:t> v2.0 – autonomnost pomoću agenata</a:t>
            </a:r>
          </a:p>
          <a:p>
            <a:endParaRPr lang="hr-HR" dirty="0" smtClean="0"/>
          </a:p>
          <a:p>
            <a:r>
              <a:rPr lang="hr-HR" dirty="0" err="1" smtClean="0"/>
              <a:t>mConnect</a:t>
            </a:r>
            <a:r>
              <a:rPr lang="hr-HR" dirty="0" smtClean="0"/>
              <a:t> – </a:t>
            </a:r>
            <a:r>
              <a:rPr lang="hr-HR" dirty="0" err="1" smtClean="0"/>
              <a:t>personaliziranost</a:t>
            </a:r>
            <a:endParaRPr lang="hr-HR" dirty="0" smtClean="0"/>
          </a:p>
          <a:p>
            <a:pPr lvl="1"/>
            <a:r>
              <a:rPr lang="hr-HR" dirty="0" smtClean="0"/>
              <a:t>Diplomski radovi 2012.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z="1600" dirty="0" smtClean="0">
                <a:solidFill>
                  <a:srgbClr val="000000"/>
                </a:solidFill>
              </a:rPr>
              <a:t>13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003504" cy="914400"/>
          </a:xfrm>
        </p:spPr>
        <p:txBody>
          <a:bodyPr/>
          <a:lstStyle/>
          <a:p>
            <a:r>
              <a:rPr lang="hr-HR" dirty="0" smtClean="0"/>
              <a:t>Povezana istraživanja (1/2)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Spontane, dinamičke aplikacije za pokretne uređaje </a:t>
            </a:r>
          </a:p>
          <a:p>
            <a:r>
              <a:rPr lang="hr-HR" dirty="0" smtClean="0"/>
              <a:t>Hitni slučajevi</a:t>
            </a:r>
          </a:p>
          <a:p>
            <a:r>
              <a:rPr lang="hr-HR" dirty="0" smtClean="0"/>
              <a:t>Primopredaja između baznih stanica</a:t>
            </a:r>
          </a:p>
          <a:p>
            <a:r>
              <a:rPr lang="hr-HR" dirty="0" smtClean="0"/>
              <a:t>Računarstvo u oblaku</a:t>
            </a:r>
          </a:p>
          <a:p>
            <a:r>
              <a:rPr lang="hr-HR" dirty="0" smtClean="0"/>
              <a:t>Algoritmi kolaborativnog filtriranja</a:t>
            </a:r>
          </a:p>
          <a:p>
            <a:endParaRPr lang="hr-HR" dirty="0" smtClean="0"/>
          </a:p>
          <a:p>
            <a:r>
              <a:rPr lang="hr-HR" dirty="0" smtClean="0"/>
              <a:t>Kontekst - ključni element pri dizajniranju</a:t>
            </a:r>
          </a:p>
          <a:p>
            <a:r>
              <a:rPr lang="hr-HR" dirty="0" smtClean="0"/>
              <a:t>Spajanje i konvergiranje usluga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z="1600" dirty="0" smtClean="0">
                <a:solidFill>
                  <a:srgbClr val="000000"/>
                </a:solidFill>
              </a:rPr>
              <a:t>14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Povezana istraživanja (2/2)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smtClean="0"/>
              <a:t>IEEE Communications Magazine </a:t>
            </a:r>
          </a:p>
          <a:p>
            <a:pPr>
              <a:buNone/>
            </a:pPr>
            <a:r>
              <a:rPr lang="hr-HR" dirty="0" smtClean="0"/>
              <a:t>	Vol. 50, No.6 (lipanj 2012.)</a:t>
            </a:r>
          </a:p>
          <a:p>
            <a:pPr lvl="8"/>
            <a:endParaRPr lang="hr-HR" dirty="0" smtClean="0"/>
          </a:p>
          <a:p>
            <a:pPr lvl="1"/>
            <a:r>
              <a:rPr lang="hr-HR" i="1" dirty="0" err="1" smtClean="0"/>
              <a:t>Social</a:t>
            </a:r>
            <a:r>
              <a:rPr lang="hr-HR" i="1" dirty="0" smtClean="0"/>
              <a:t> </a:t>
            </a:r>
            <a:r>
              <a:rPr lang="hr-HR" i="1" dirty="0" err="1" smtClean="0"/>
              <a:t>networks</a:t>
            </a:r>
            <a:r>
              <a:rPr lang="hr-HR" i="1" dirty="0" smtClean="0"/>
              <a:t> </a:t>
            </a:r>
            <a:r>
              <a:rPr lang="hr-HR" i="1" dirty="0" err="1" smtClean="0"/>
              <a:t>meets</a:t>
            </a:r>
            <a:r>
              <a:rPr lang="hr-HR" i="1" dirty="0" smtClean="0"/>
              <a:t> mobile </a:t>
            </a:r>
            <a:r>
              <a:rPr lang="hr-HR" i="1" dirty="0" err="1" smtClean="0"/>
              <a:t>networks</a:t>
            </a:r>
            <a:endParaRPr lang="hr-HR" i="1" dirty="0" smtClean="0"/>
          </a:p>
          <a:p>
            <a:pPr lvl="8"/>
            <a:endParaRPr lang="hr-HR" i="1" dirty="0" smtClean="0"/>
          </a:p>
          <a:p>
            <a:pPr lvl="2"/>
            <a:r>
              <a:rPr lang="hr-HR" i="1" dirty="0" err="1" smtClean="0"/>
              <a:t>Context</a:t>
            </a:r>
            <a:r>
              <a:rPr lang="hr-HR" i="1" dirty="0" smtClean="0"/>
              <a:t>-</a:t>
            </a:r>
            <a:r>
              <a:rPr lang="hr-HR" i="1" dirty="0" err="1" smtClean="0"/>
              <a:t>Awareness</a:t>
            </a:r>
            <a:r>
              <a:rPr lang="hr-HR" i="1" dirty="0" smtClean="0"/>
              <a:t> </a:t>
            </a:r>
            <a:r>
              <a:rPr lang="hr-HR" i="1" dirty="0" err="1" smtClean="0"/>
              <a:t>in</a:t>
            </a:r>
            <a:r>
              <a:rPr lang="hr-HR" i="1" dirty="0" smtClean="0"/>
              <a:t> </a:t>
            </a:r>
            <a:r>
              <a:rPr lang="hr-HR" i="1" dirty="0" err="1" smtClean="0"/>
              <a:t>Wireless</a:t>
            </a:r>
            <a:r>
              <a:rPr lang="hr-HR" i="1" dirty="0" smtClean="0"/>
              <a:t> </a:t>
            </a:r>
            <a:r>
              <a:rPr lang="hr-HR" i="1" dirty="0" err="1" smtClean="0"/>
              <a:t>and</a:t>
            </a:r>
            <a:r>
              <a:rPr lang="hr-HR" i="1" dirty="0" smtClean="0"/>
              <a:t> Mobile </a:t>
            </a:r>
            <a:r>
              <a:rPr lang="hr-HR" i="1" dirty="0" err="1" smtClean="0"/>
              <a:t>Computing</a:t>
            </a:r>
            <a:r>
              <a:rPr lang="hr-HR" i="1" dirty="0" smtClean="0"/>
              <a:t> </a:t>
            </a:r>
            <a:r>
              <a:rPr lang="hr-HR" i="1" dirty="0" err="1" smtClean="0"/>
              <a:t>Revisited</a:t>
            </a:r>
            <a:r>
              <a:rPr lang="hr-HR" i="1" dirty="0" smtClean="0"/>
              <a:t> to </a:t>
            </a:r>
            <a:r>
              <a:rPr lang="hr-HR" i="1" dirty="0" err="1" smtClean="0"/>
              <a:t>Embrace</a:t>
            </a:r>
            <a:r>
              <a:rPr lang="hr-HR" i="1" dirty="0" smtClean="0"/>
              <a:t> </a:t>
            </a:r>
            <a:r>
              <a:rPr lang="hr-HR" i="1" dirty="0" err="1" smtClean="0"/>
              <a:t>Social</a:t>
            </a:r>
            <a:r>
              <a:rPr lang="hr-HR" i="1" dirty="0" smtClean="0"/>
              <a:t> </a:t>
            </a:r>
            <a:r>
              <a:rPr lang="hr-HR" i="1" dirty="0" err="1" smtClean="0"/>
              <a:t>Networking</a:t>
            </a:r>
            <a:endParaRPr lang="hr-HR" i="1" dirty="0" smtClean="0"/>
          </a:p>
          <a:p>
            <a:pPr lvl="8"/>
            <a:endParaRPr lang="hr-HR" i="1" dirty="0" smtClean="0"/>
          </a:p>
          <a:p>
            <a:pPr lvl="2"/>
            <a:r>
              <a:rPr lang="hr-HR" i="1" dirty="0" err="1" smtClean="0"/>
              <a:t>Improving</a:t>
            </a:r>
            <a:r>
              <a:rPr lang="hr-HR" i="1" dirty="0" smtClean="0"/>
              <a:t> MAC </a:t>
            </a:r>
            <a:r>
              <a:rPr lang="hr-HR" i="1" dirty="0" err="1" smtClean="0"/>
              <a:t>Layer</a:t>
            </a:r>
            <a:r>
              <a:rPr lang="hr-HR" i="1" dirty="0" smtClean="0"/>
              <a:t> </a:t>
            </a:r>
            <a:r>
              <a:rPr lang="hr-HR" i="1" dirty="0" err="1" smtClean="0"/>
              <a:t>Association</a:t>
            </a:r>
            <a:r>
              <a:rPr lang="hr-HR" i="1" dirty="0" smtClean="0"/>
              <a:t> </a:t>
            </a:r>
            <a:r>
              <a:rPr lang="hr-HR" i="1" dirty="0" err="1" smtClean="0"/>
              <a:t>through</a:t>
            </a:r>
            <a:r>
              <a:rPr lang="hr-HR" i="1" dirty="0" smtClean="0"/>
              <a:t> </a:t>
            </a:r>
            <a:r>
              <a:rPr lang="hr-HR" i="1" dirty="0" err="1" smtClean="0"/>
              <a:t>Social</a:t>
            </a:r>
            <a:r>
              <a:rPr lang="hr-HR" i="1" dirty="0" smtClean="0"/>
              <a:t>-</a:t>
            </a:r>
            <a:r>
              <a:rPr lang="hr-HR" i="1" dirty="0" err="1" smtClean="0"/>
              <a:t>Based</a:t>
            </a:r>
            <a:r>
              <a:rPr lang="hr-HR" i="1" dirty="0" smtClean="0"/>
              <a:t> </a:t>
            </a:r>
            <a:r>
              <a:rPr lang="hr-HR" i="1" dirty="0" err="1" smtClean="0"/>
              <a:t>Metrics</a:t>
            </a:r>
            <a:r>
              <a:rPr lang="hr-HR" i="1" dirty="0" smtClean="0"/>
              <a:t> </a:t>
            </a:r>
            <a:r>
              <a:rPr lang="hr-HR" i="1" dirty="0" err="1" smtClean="0"/>
              <a:t>in</a:t>
            </a:r>
            <a:r>
              <a:rPr lang="hr-HR" i="1" dirty="0" smtClean="0"/>
              <a:t> Mobile </a:t>
            </a:r>
            <a:r>
              <a:rPr lang="hr-HR" i="1" dirty="0" err="1" smtClean="0"/>
              <a:t>Networks</a:t>
            </a:r>
            <a:endParaRPr lang="hr-HR" i="1" dirty="0" smtClean="0"/>
          </a:p>
          <a:p>
            <a:pPr lvl="8"/>
            <a:endParaRPr lang="hr-HR" i="1" dirty="0" smtClean="0"/>
          </a:p>
          <a:p>
            <a:pPr lvl="2"/>
            <a:r>
              <a:rPr lang="hr-HR" i="1" dirty="0" err="1" smtClean="0"/>
              <a:t>SocialMesh</a:t>
            </a:r>
            <a:r>
              <a:rPr lang="hr-HR" i="1" dirty="0" smtClean="0"/>
              <a:t>: </a:t>
            </a:r>
            <a:r>
              <a:rPr lang="hr-HR" i="1" dirty="0" err="1" smtClean="0"/>
              <a:t>Can</a:t>
            </a:r>
            <a:r>
              <a:rPr lang="hr-HR" i="1" dirty="0" smtClean="0"/>
              <a:t> </a:t>
            </a:r>
            <a:r>
              <a:rPr lang="hr-HR" i="1" dirty="0" err="1" smtClean="0"/>
              <a:t>Networks</a:t>
            </a:r>
            <a:r>
              <a:rPr lang="hr-HR" i="1" dirty="0" smtClean="0"/>
              <a:t> </a:t>
            </a:r>
            <a:r>
              <a:rPr lang="hr-HR" i="1" dirty="0" err="1" smtClean="0"/>
              <a:t>of</a:t>
            </a:r>
            <a:r>
              <a:rPr lang="hr-HR" i="1" dirty="0" smtClean="0"/>
              <a:t> </a:t>
            </a:r>
            <a:r>
              <a:rPr lang="hr-HR" i="1" dirty="0" err="1" smtClean="0"/>
              <a:t>Meshed</a:t>
            </a:r>
            <a:r>
              <a:rPr lang="hr-HR" i="1" dirty="0" smtClean="0"/>
              <a:t> </a:t>
            </a:r>
            <a:r>
              <a:rPr lang="hr-HR" i="1" dirty="0" err="1" smtClean="0"/>
              <a:t>Smartphones</a:t>
            </a:r>
            <a:r>
              <a:rPr lang="hr-HR" i="1" dirty="0" smtClean="0"/>
              <a:t> </a:t>
            </a:r>
            <a:r>
              <a:rPr lang="hr-HR" i="1" dirty="0" err="1" smtClean="0"/>
              <a:t>Ensure</a:t>
            </a:r>
            <a:r>
              <a:rPr lang="hr-HR" i="1" dirty="0" smtClean="0"/>
              <a:t> </a:t>
            </a:r>
            <a:r>
              <a:rPr lang="hr-HR" i="1" dirty="0" err="1" smtClean="0"/>
              <a:t>Public</a:t>
            </a:r>
            <a:r>
              <a:rPr lang="hr-HR" i="1" dirty="0" smtClean="0"/>
              <a:t> Access to </a:t>
            </a:r>
            <a:r>
              <a:rPr lang="hr-HR" i="1" dirty="0" err="1" smtClean="0"/>
              <a:t>Twitter</a:t>
            </a:r>
            <a:r>
              <a:rPr lang="hr-HR" i="1" dirty="0" smtClean="0"/>
              <a:t> </a:t>
            </a:r>
            <a:r>
              <a:rPr lang="hr-HR" i="1" dirty="0" err="1" smtClean="0"/>
              <a:t>During</a:t>
            </a:r>
            <a:r>
              <a:rPr lang="hr-HR" i="1" dirty="0" smtClean="0"/>
              <a:t> </a:t>
            </a:r>
            <a:r>
              <a:rPr lang="hr-HR" i="1" dirty="0" err="1" smtClean="0"/>
              <a:t>an</a:t>
            </a:r>
            <a:r>
              <a:rPr lang="hr-HR" i="1" dirty="0" smtClean="0"/>
              <a:t> </a:t>
            </a:r>
            <a:r>
              <a:rPr lang="hr-HR" i="1" dirty="0" err="1" smtClean="0"/>
              <a:t>Attack</a:t>
            </a:r>
            <a:endParaRPr lang="hr-HR" i="1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z="1600" dirty="0" smtClean="0">
                <a:solidFill>
                  <a:srgbClr val="000000"/>
                </a:solidFill>
              </a:rPr>
              <a:t>15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Buduće istraživanje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Kontekstna ovisnost – problem odabira relevantnog konteksta i upravljanja kontekstom</a:t>
            </a:r>
          </a:p>
          <a:p>
            <a:pPr eaLnBrk="1" hangingPunct="1"/>
            <a:r>
              <a:rPr lang="hr-HR" dirty="0" smtClean="0"/>
              <a:t>Personalizacija – problem prilagodbe krajnjem korisniku (</a:t>
            </a:r>
            <a:r>
              <a:rPr lang="hr-HR" dirty="0" err="1" smtClean="0"/>
              <a:t>filter</a:t>
            </a:r>
            <a:r>
              <a:rPr lang="hr-HR" dirty="0" smtClean="0"/>
              <a:t> mjehurići)</a:t>
            </a:r>
          </a:p>
          <a:p>
            <a:pPr eaLnBrk="1" hangingPunct="1"/>
            <a:r>
              <a:rPr lang="hr-HR" dirty="0" smtClean="0"/>
              <a:t>Autonomnost pomoću agenata</a:t>
            </a:r>
          </a:p>
          <a:p>
            <a:pPr eaLnBrk="1" hangingPunct="1"/>
            <a:r>
              <a:rPr lang="hr-HR" dirty="0" smtClean="0"/>
              <a:t>Sveprisutnost, </a:t>
            </a:r>
          </a:p>
          <a:p>
            <a:pPr eaLnBrk="1" hangingPunct="1">
              <a:buNone/>
            </a:pPr>
            <a:r>
              <a:rPr lang="hr-HR" dirty="0" smtClean="0"/>
              <a:t>	</a:t>
            </a:r>
            <a:r>
              <a:rPr lang="hr-HR" dirty="0" err="1" smtClean="0"/>
              <a:t>prožimajuće</a:t>
            </a:r>
            <a:r>
              <a:rPr lang="hr-HR" dirty="0" smtClean="0"/>
              <a:t> računarstvo,</a:t>
            </a:r>
          </a:p>
          <a:p>
            <a:pPr eaLnBrk="1" hangingPunct="1">
              <a:buNone/>
            </a:pPr>
            <a:r>
              <a:rPr lang="hr-HR" dirty="0" smtClean="0"/>
              <a:t>	problem privatnosti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EC54E-37FE-4143-8219-CAA3EF5ABF03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6082" name="Picture 2" descr="http://www.masternewmedia.org/images/social_software_impact_individual_organiz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165" y="4077072"/>
            <a:ext cx="3095267" cy="2160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Web 2.0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95300" eaLnBrk="1" hangingPunct="1"/>
            <a:r>
              <a:rPr lang="hr-HR" dirty="0" smtClean="0"/>
              <a:t>Tim O’</a:t>
            </a:r>
            <a:r>
              <a:rPr lang="hr-HR" dirty="0" err="1" smtClean="0"/>
              <a:t>Reilly</a:t>
            </a:r>
            <a:r>
              <a:rPr lang="hr-HR" dirty="0" smtClean="0"/>
              <a:t>, 2004.</a:t>
            </a:r>
            <a:endParaRPr lang="hr-HR" i="1" dirty="0" smtClean="0"/>
          </a:p>
          <a:p>
            <a:pPr marL="495300" indent="-495300" eaLnBrk="1" hangingPunct="1"/>
            <a:endParaRPr lang="hr-HR" i="1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FC08F-0636-4B73-9CDC-B25D0B161ED5}" type="slidenum">
              <a:rPr lang="hr-HR" sz="160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hr-HR" sz="1600" dirty="0">
              <a:solidFill>
                <a:schemeClr val="tx1"/>
              </a:solidFill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14361"/>
            <a:ext cx="7200000" cy="45509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 fov="1800000">
              <a:rot lat="19560001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Web 2.0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95300" eaLnBrk="1" hangingPunct="1"/>
            <a:r>
              <a:rPr lang="hr-HR" dirty="0" smtClean="0"/>
              <a:t>Tim </a:t>
            </a:r>
            <a:r>
              <a:rPr lang="hr-HR" dirty="0" err="1" smtClean="0"/>
              <a:t>Berners</a:t>
            </a:r>
            <a:r>
              <a:rPr lang="hr-HR" dirty="0" smtClean="0"/>
              <a:t>-Lee </a:t>
            </a:r>
          </a:p>
          <a:p>
            <a:pPr marL="895350" lvl="1" indent="-495300" eaLnBrk="1" hangingPunct="1"/>
            <a:r>
              <a:rPr lang="en-US" i="1" dirty="0" smtClean="0"/>
              <a:t>"Nobody really knows what it means...</a:t>
            </a:r>
            <a:r>
              <a:rPr lang="hr-HR" i="1" dirty="0" smtClean="0"/>
              <a:t> </a:t>
            </a:r>
            <a:r>
              <a:rPr lang="en-US" i="1" dirty="0" smtClean="0"/>
              <a:t>If Web 2.0 for you is blogs and wikis, then that is people to people. But that was what the Web was supposed to be all along."</a:t>
            </a:r>
            <a:endParaRPr lang="hr-HR" i="1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FC08F-0636-4B73-9CDC-B25D0B161ED5}" type="slidenum">
              <a:rPr lang="hr-HR" sz="160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hr-HR" sz="1600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farm3.static.flickr.com/2079/1520678434_f970ba768e_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55776" y="3429000"/>
            <a:ext cx="3960000" cy="27234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Društvene mreže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95300" eaLnBrk="1" hangingPunct="1"/>
            <a:r>
              <a:rPr lang="hr-HR" dirty="0" smtClean="0"/>
              <a:t>Ideja puno starija od </a:t>
            </a:r>
            <a:r>
              <a:rPr lang="hr-HR" i="1" dirty="0" err="1" smtClean="0"/>
              <a:t>Facebooka</a:t>
            </a:r>
            <a:endParaRPr lang="hr-HR" i="1" dirty="0" smtClean="0"/>
          </a:p>
          <a:p>
            <a:pPr marL="495300" indent="-495300" eaLnBrk="1" hangingPunct="1"/>
            <a:endParaRPr lang="hr-HR" i="1" dirty="0" smtClean="0"/>
          </a:p>
          <a:p>
            <a:pPr marL="495300" indent="-495300" eaLnBrk="1" hangingPunct="1"/>
            <a:r>
              <a:rPr lang="hr-HR" dirty="0" smtClean="0"/>
              <a:t>Povijest: </a:t>
            </a:r>
          </a:p>
          <a:p>
            <a:pPr marL="862013" lvl="1" indent="-495300" eaLnBrk="1" hangingPunct="1"/>
            <a:r>
              <a:rPr lang="hr-HR" i="1" dirty="0" smtClean="0"/>
              <a:t>BBS</a:t>
            </a:r>
            <a:r>
              <a:rPr lang="hr-HR" dirty="0" smtClean="0"/>
              <a:t> 			(80-te)</a:t>
            </a:r>
          </a:p>
          <a:p>
            <a:pPr marL="862013" lvl="1" indent="-495300" eaLnBrk="1" hangingPunct="1"/>
            <a:r>
              <a:rPr lang="hr-HR" i="1" dirty="0" err="1" smtClean="0"/>
              <a:t>SixDegrees.com</a:t>
            </a:r>
            <a:r>
              <a:rPr lang="hr-HR" dirty="0" smtClean="0"/>
              <a:t> 	(1997.)</a:t>
            </a:r>
          </a:p>
          <a:p>
            <a:pPr marL="862013" lvl="1" indent="-495300" eaLnBrk="1" hangingPunct="1"/>
            <a:r>
              <a:rPr lang="hr-HR" i="1" dirty="0" err="1" smtClean="0"/>
              <a:t>LinkedIn</a:t>
            </a:r>
            <a:r>
              <a:rPr lang="hr-HR" dirty="0" smtClean="0"/>
              <a:t>, </a:t>
            </a:r>
            <a:r>
              <a:rPr lang="hr-HR" i="1" dirty="0" err="1" smtClean="0"/>
              <a:t>MySpace</a:t>
            </a:r>
            <a:r>
              <a:rPr lang="hr-HR" dirty="0" smtClean="0"/>
              <a:t> 	(2003.)</a:t>
            </a:r>
          </a:p>
          <a:p>
            <a:pPr marL="862013" lvl="1" indent="-495300" eaLnBrk="1" hangingPunct="1"/>
            <a:r>
              <a:rPr lang="hr-HR" i="1" dirty="0" err="1" smtClean="0"/>
              <a:t>Twitter</a:t>
            </a:r>
            <a:r>
              <a:rPr lang="hr-HR" dirty="0" smtClean="0"/>
              <a:t>, </a:t>
            </a:r>
            <a:r>
              <a:rPr lang="hr-HR" i="1" dirty="0" err="1" smtClean="0"/>
              <a:t>Facebook</a:t>
            </a:r>
            <a:r>
              <a:rPr lang="hr-HR" dirty="0" smtClean="0"/>
              <a:t> 	(2006.)</a:t>
            </a:r>
          </a:p>
          <a:p>
            <a:pPr marL="862013" lvl="1" indent="-495300" eaLnBrk="1" hangingPunct="1"/>
            <a:endParaRPr lang="hr-HR" dirty="0" smtClean="0"/>
          </a:p>
          <a:p>
            <a:pPr marL="862013" lvl="1" indent="-495300" eaLnBrk="1" hangingPunct="1"/>
            <a:r>
              <a:rPr lang="hr-HR" i="1" dirty="0" err="1" smtClean="0"/>
              <a:t>Instagram</a:t>
            </a:r>
            <a:r>
              <a:rPr lang="hr-HR" dirty="0" smtClean="0"/>
              <a:t>		(2010.)</a:t>
            </a:r>
          </a:p>
          <a:p>
            <a:pPr marL="862013" lvl="1" indent="-495300" eaLnBrk="1" hangingPunct="1"/>
            <a:r>
              <a:rPr lang="hr-HR" i="1" dirty="0" err="1" smtClean="0"/>
              <a:t>Pinterest</a:t>
            </a:r>
            <a:r>
              <a:rPr lang="hr-HR" dirty="0" smtClean="0"/>
              <a:t>		(2011.)</a:t>
            </a:r>
          </a:p>
          <a:p>
            <a:pPr marL="862013" lvl="1" indent="-495300" eaLnBrk="1" hangingPunct="1"/>
            <a:endParaRPr lang="hr-HR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FC08F-0636-4B73-9CDC-B25D0B161ED5}" type="slidenum">
              <a:rPr lang="hr-HR" sz="160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hr-HR" sz="1600" dirty="0">
              <a:solidFill>
                <a:schemeClr val="tx1"/>
              </a:solidFill>
            </a:endParaRPr>
          </a:p>
        </p:txBody>
      </p:sp>
      <p:pic>
        <p:nvPicPr>
          <p:cNvPr id="26629" name="Picture 6" descr="http://upload.wikimedia.org/wikipedia/commons/0/05/Sna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141663"/>
            <a:ext cx="25209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Ad-</a:t>
            </a:r>
            <a:r>
              <a:rPr lang="hr-HR" dirty="0" err="1" smtClean="0"/>
              <a:t>hoc</a:t>
            </a:r>
            <a:r>
              <a:rPr lang="hr-HR" dirty="0" smtClean="0"/>
              <a:t> društvene mreže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95300" eaLnBrk="1" hangingPunct="1"/>
            <a:r>
              <a:rPr lang="hr-HR" dirty="0" smtClean="0"/>
              <a:t>Omogućuju trenutačnu povezanost</a:t>
            </a:r>
          </a:p>
          <a:p>
            <a:pPr marL="495300" indent="-495300" eaLnBrk="1" hangingPunct="1"/>
            <a:r>
              <a:rPr lang="hr-HR" dirty="0" smtClean="0"/>
              <a:t>Privremenost veze – pokretni korisnici</a:t>
            </a:r>
          </a:p>
          <a:p>
            <a:pPr marL="495300" indent="-495300" eaLnBrk="1" hangingPunct="1"/>
            <a:endParaRPr lang="hr-HR" dirty="0" smtClean="0"/>
          </a:p>
          <a:p>
            <a:pPr marL="495300" indent="-495300" eaLnBrk="1" hangingPunct="1"/>
            <a:r>
              <a:rPr lang="hr-HR" dirty="0" smtClean="0"/>
              <a:t>Kontekst:</a:t>
            </a:r>
          </a:p>
          <a:p>
            <a:pPr marL="895350" lvl="1" indent="-495300" eaLnBrk="1" hangingPunct="1"/>
            <a:r>
              <a:rPr lang="hr-HR" i="1" dirty="0" smtClean="0"/>
              <a:t>“Kontekst je svaka informacija koja se može iskoristiti za opisivanje situacije u kojoj se entitet nalazi. Entitet je pritom relevantna osoba, mjesto ili predmet u interakciji između korisnika i aplikacije, uključujući i samog korisnika i aplikaciju.” </a:t>
            </a:r>
            <a:r>
              <a:rPr lang="hr-HR" dirty="0" smtClean="0"/>
              <a:t>– A. K. </a:t>
            </a:r>
            <a:r>
              <a:rPr lang="hr-HR" dirty="0" err="1" smtClean="0"/>
              <a:t>Dey</a:t>
            </a:r>
            <a:endParaRPr lang="hr-HR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0C495-F645-46BD-8424-452F0B430220}" type="slidenum">
              <a:rPr lang="hr-HR" sz="160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hr-H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Ad-</a:t>
            </a:r>
            <a:r>
              <a:rPr lang="hr-HR" dirty="0" err="1" smtClean="0"/>
              <a:t>hoc</a:t>
            </a:r>
            <a:r>
              <a:rPr lang="hr-HR" dirty="0" smtClean="0"/>
              <a:t> kontekst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95300" eaLnBrk="1" hangingPunct="1"/>
            <a:r>
              <a:rPr lang="hr-HR" dirty="0" smtClean="0"/>
              <a:t>Društveni kontekst</a:t>
            </a:r>
          </a:p>
          <a:p>
            <a:pPr marL="862013" lvl="1" indent="-495300" eaLnBrk="1" hangingPunct="1"/>
            <a:r>
              <a:rPr lang="hr-HR" dirty="0" smtClean="0"/>
              <a:t>Lista prijatelja,</a:t>
            </a:r>
          </a:p>
          <a:p>
            <a:pPr marL="862013" lvl="1" indent="-495300" eaLnBrk="1" hangingPunct="1">
              <a:buNone/>
            </a:pPr>
            <a:r>
              <a:rPr lang="hr-HR" dirty="0" smtClean="0"/>
              <a:t>	slični korisnici</a:t>
            </a:r>
          </a:p>
          <a:p>
            <a:pPr marL="461963" indent="-495300" eaLnBrk="1" hangingPunct="1"/>
            <a:r>
              <a:rPr lang="hr-HR" dirty="0" smtClean="0"/>
              <a:t>Lokacijski kontekst</a:t>
            </a:r>
          </a:p>
          <a:p>
            <a:pPr marL="862013" lvl="1" indent="-495300" eaLnBrk="1" hangingPunct="1"/>
            <a:r>
              <a:rPr lang="hr-HR" dirty="0" smtClean="0"/>
              <a:t>Trenutna </a:t>
            </a:r>
            <a:r>
              <a:rPr lang="hr-HR" dirty="0" err="1" smtClean="0"/>
              <a:t>geolokacija</a:t>
            </a:r>
            <a:r>
              <a:rPr lang="hr-HR" dirty="0" smtClean="0"/>
              <a:t>,</a:t>
            </a:r>
          </a:p>
          <a:p>
            <a:pPr marL="862013" lvl="1" indent="-495300" eaLnBrk="1" hangingPunct="1">
              <a:buNone/>
            </a:pPr>
            <a:r>
              <a:rPr lang="hr-HR" dirty="0" smtClean="0"/>
              <a:t>	zapamćena </a:t>
            </a:r>
            <a:r>
              <a:rPr lang="hr-HR" dirty="0" err="1" smtClean="0"/>
              <a:t>geolokacija</a:t>
            </a:r>
            <a:endParaRPr lang="hr-HR" dirty="0" smtClean="0"/>
          </a:p>
          <a:p>
            <a:pPr marL="461963" indent="-495300" eaLnBrk="1" hangingPunct="1"/>
            <a:r>
              <a:rPr lang="hr-HR" dirty="0" smtClean="0"/>
              <a:t>Vremenski kontekst</a:t>
            </a:r>
          </a:p>
          <a:p>
            <a:pPr marL="862013" lvl="1" indent="-495300" eaLnBrk="1" hangingPunct="1"/>
            <a:r>
              <a:rPr lang="hr-HR" dirty="0" smtClean="0"/>
              <a:t>Vremenski period,</a:t>
            </a:r>
          </a:p>
          <a:p>
            <a:pPr marL="862013" lvl="1" indent="-495300" eaLnBrk="1" hangingPunct="1">
              <a:buNone/>
            </a:pPr>
            <a:r>
              <a:rPr lang="hr-HR" dirty="0" smtClean="0"/>
              <a:t>	vremenski trenutak</a:t>
            </a:r>
          </a:p>
          <a:p>
            <a:pPr marL="862013" lvl="1" indent="-495300" eaLnBrk="1" hangingPunct="1"/>
            <a:endParaRPr lang="hr-HR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0C495-F645-46BD-8424-452F0B430220}" type="slidenum">
              <a:rPr lang="hr-HR" sz="160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hr-HR" sz="1600" dirty="0">
              <a:solidFill>
                <a:schemeClr val="tx1"/>
              </a:solidFill>
            </a:endParaRPr>
          </a:p>
        </p:txBody>
      </p:sp>
      <p:pic>
        <p:nvPicPr>
          <p:cNvPr id="51202" name="Picture 2" descr="D:\Wanja\FER\PhD\Kvalifikacijski\eulervenn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0032" y="2204864"/>
            <a:ext cx="4073524" cy="39588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Primjer ad-</a:t>
            </a:r>
            <a:r>
              <a:rPr lang="hr-HR" dirty="0" err="1" smtClean="0"/>
              <a:t>hoc</a:t>
            </a:r>
            <a:r>
              <a:rPr lang="hr-HR" dirty="0" smtClean="0"/>
              <a:t> umrežavanja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2F43C-85C1-49D8-A6DF-E89BCE4065EB}" type="slidenum">
              <a:rPr lang="hr-HR" sz="160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hr-HR" sz="16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D:\Wanja\FER\PhD\MIPRO 2012\Model-Graph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35612" y="2204864"/>
            <a:ext cx="7872776" cy="397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 descr="D:\Wanja\Dropbox\Vanja Smailovic (PhD)\Kvalifikacijski\files\arrow_up_down.png"/>
          <p:cNvPicPr>
            <a:picLocks noChangeAspect="1" noChangeArrowheads="1"/>
          </p:cNvPicPr>
          <p:nvPr/>
        </p:nvPicPr>
        <p:blipFill>
          <a:blip r:embed="rId2" cstate="print"/>
          <a:srcRect l="73706" b="55494"/>
          <a:stretch>
            <a:fillRect/>
          </a:stretch>
        </p:blipFill>
        <p:spPr bwMode="auto">
          <a:xfrm>
            <a:off x="5783572" y="2852936"/>
            <a:ext cx="744968" cy="1440160"/>
          </a:xfrm>
          <a:prstGeom prst="rect">
            <a:avLst/>
          </a:prstGeom>
          <a:noFill/>
        </p:spPr>
      </p:pic>
      <p:pic>
        <p:nvPicPr>
          <p:cNvPr id="7" name="Picture 1" descr="D:\Wanja\Phase Shift\10 - Diplomski Rad\docs\pics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65104"/>
            <a:ext cx="2160000" cy="1722699"/>
          </a:xfrm>
          <a:prstGeom prst="rect">
            <a:avLst/>
          </a:prstGeom>
          <a:noFill/>
        </p:spPr>
      </p:pic>
      <p:pic>
        <p:nvPicPr>
          <p:cNvPr id="8" name="Picture 4" descr="http://domaciweb.com/slike/zanimljivosti/fac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56" y="1340768"/>
            <a:ext cx="1440000" cy="1440000"/>
          </a:xfrm>
          <a:prstGeom prst="rect">
            <a:avLst/>
          </a:prstGeom>
          <a:noFill/>
        </p:spPr>
      </p:pic>
      <p:pic>
        <p:nvPicPr>
          <p:cNvPr id="51209" name="Picture 9" descr="D:\Wanja\Dropbox\Vanja Smailovic (PhD)\Kvalifikacijski\files\arrow_up_down.png"/>
          <p:cNvPicPr>
            <a:picLocks noChangeAspect="1" noChangeArrowheads="1"/>
          </p:cNvPicPr>
          <p:nvPr/>
        </p:nvPicPr>
        <p:blipFill>
          <a:blip r:embed="rId2" cstate="print"/>
          <a:srcRect l="17791" r="54252" b="55494"/>
          <a:stretch>
            <a:fillRect/>
          </a:stretch>
        </p:blipFill>
        <p:spPr bwMode="auto">
          <a:xfrm>
            <a:off x="5724052" y="2852936"/>
            <a:ext cx="792088" cy="1440160"/>
          </a:xfrm>
          <a:prstGeom prst="rect">
            <a:avLst/>
          </a:prstGeom>
          <a:noFill/>
        </p:spPr>
      </p:pic>
      <p:pic>
        <p:nvPicPr>
          <p:cNvPr id="51203" name="Picture 3" descr="D:\Wanja\Dropbox\Vanja Smailovic (PhD)\Kvalifikacijski\files\Model-Graph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8486" y="1161321"/>
            <a:ext cx="2833200" cy="1827349"/>
          </a:xfrm>
          <a:prstGeom prst="rect">
            <a:avLst/>
          </a:prstGeom>
          <a:noFill/>
        </p:spPr>
      </p:pic>
      <p:pic>
        <p:nvPicPr>
          <p:cNvPr id="5" name="Picture 4" descr="D:\Wanja\FER\PhD\MIPRO 2012\Model-Graph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38172" y="1161321"/>
            <a:ext cx="2833828" cy="514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 descr="D:\Wanja\Dropbox\Vanja Smailovic (PhD)\Kvalifikacijski\files\Model-Graph3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738486" y="1161321"/>
            <a:ext cx="2833200" cy="5146855"/>
          </a:xfrm>
          <a:prstGeom prst="rect">
            <a:avLst/>
          </a:prstGeom>
          <a:noFill/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291388" cy="9144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/>
              <a:t>Odnos stalne društvene mreže i ad-</a:t>
            </a:r>
            <a:r>
              <a:rPr lang="hr-HR" dirty="0" err="1" smtClean="0"/>
              <a:t>hoc</a:t>
            </a:r>
            <a:r>
              <a:rPr lang="hr-HR" dirty="0" smtClean="0"/>
              <a:t> društvene mreže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77260-F822-4110-943B-E44AEA3989E3}" type="slidenum">
              <a:rPr lang="hr-HR" sz="160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hr-HR" sz="1600" dirty="0">
              <a:solidFill>
                <a:schemeClr val="tx1"/>
              </a:solidFill>
            </a:endParaRPr>
          </a:p>
        </p:txBody>
      </p:sp>
      <p:pic>
        <p:nvPicPr>
          <p:cNvPr id="51206" name="Picture 6" descr="D:\Wanja\Dropbox\Vanja Smailovic (PhD)\Kvalifikacijski\files\Model-Graph4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738486" y="1161321"/>
            <a:ext cx="2833200" cy="5146855"/>
          </a:xfrm>
          <a:prstGeom prst="rect">
            <a:avLst/>
          </a:prstGeom>
          <a:noFill/>
        </p:spPr>
      </p:pic>
      <p:pic>
        <p:nvPicPr>
          <p:cNvPr id="51207" name="Picture 7" descr="D:\Wanja\Dropbox\Vanja Smailovic (PhD)\Kvalifikacijski\files\Model-Graph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38486" y="1161321"/>
            <a:ext cx="2833200" cy="5146856"/>
          </a:xfrm>
          <a:prstGeom prst="rect">
            <a:avLst/>
          </a:prstGeom>
          <a:noFill/>
        </p:spPr>
      </p:pic>
      <p:pic>
        <p:nvPicPr>
          <p:cNvPr id="51208" name="Picture 8" descr="D:\Wanja\Dropbox\Vanja Smailovic (PhD)\Kvalifikacijski\files\Model-Graph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8486" y="1161321"/>
            <a:ext cx="2833200" cy="514685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Autonomnost – osobni agenti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Vrsta inteligentnih, racionalnih agenata</a:t>
            </a:r>
          </a:p>
          <a:p>
            <a:r>
              <a:rPr lang="hr-HR" dirty="0" smtClean="0"/>
              <a:t>Obavljaju koristan posao za korisnika</a:t>
            </a:r>
          </a:p>
          <a:p>
            <a:pPr lvl="1"/>
            <a:r>
              <a:rPr lang="hr-HR" dirty="0" smtClean="0"/>
              <a:t>Glasnoća pokretnog uređaja, stanje dostupnosti</a:t>
            </a:r>
          </a:p>
          <a:p>
            <a:endParaRPr lang="hr-HR" dirty="0" smtClean="0"/>
          </a:p>
          <a:p>
            <a:r>
              <a:rPr lang="hr-HR" dirty="0" err="1" smtClean="0"/>
              <a:t>Mark</a:t>
            </a:r>
            <a:r>
              <a:rPr lang="hr-HR" dirty="0" smtClean="0"/>
              <a:t> </a:t>
            </a:r>
            <a:r>
              <a:rPr lang="hr-HR" dirty="0" err="1" smtClean="0"/>
              <a:t>Weiser</a:t>
            </a:r>
            <a:r>
              <a:rPr lang="hr-HR" dirty="0" smtClean="0"/>
              <a:t> 1988. – sveprisutno računarstvo</a:t>
            </a:r>
          </a:p>
          <a:p>
            <a:r>
              <a:rPr lang="hr-HR" dirty="0" smtClean="0"/>
              <a:t>Principi:</a:t>
            </a:r>
          </a:p>
          <a:p>
            <a:pPr lvl="1"/>
            <a:r>
              <a:rPr lang="hr-HR" dirty="0" smtClean="0"/>
              <a:t>Računala – tihi, neprimjetni sluge</a:t>
            </a:r>
          </a:p>
          <a:p>
            <a:pPr lvl="1"/>
            <a:r>
              <a:rPr lang="hr-HR" dirty="0" smtClean="0"/>
              <a:t>Korištena tehnologija – mir i kontrola</a:t>
            </a:r>
          </a:p>
          <a:p>
            <a:pPr lvl="1"/>
            <a:r>
              <a:rPr lang="hr-HR" dirty="0" smtClean="0"/>
              <a:t>Korisnici – intuitivno i jednostavno korištenje</a:t>
            </a:r>
          </a:p>
          <a:p>
            <a:r>
              <a:rPr lang="hr-HR" dirty="0" smtClean="0"/>
              <a:t>“Pametni” dom, naočale, bolnički krevet…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z="1600" dirty="0" smtClean="0">
                <a:solidFill>
                  <a:srgbClr val="000000"/>
                </a:solidFill>
              </a:rPr>
              <a:t>8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CE"/>
        <a:ea typeface=""/>
        <a:cs typeface=""/>
      </a:majorFont>
      <a:minorFont>
        <a:latin typeface="Arial 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diplomski-hevcuk-2011</Template>
  <TotalTime>3951</TotalTime>
  <Words>646</Words>
  <Application>Microsoft Office PowerPoint</Application>
  <PresentationFormat>On-screen Show (4:3)</PresentationFormat>
  <Paragraphs>165</Paragraphs>
  <Slides>17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 Presentation</vt:lpstr>
      <vt:lpstr>Picture</vt:lpstr>
      <vt:lpstr>Vanja Smailović, mag. ing.  Ericsson Nikola Tesla  Mentor: Doc. dr. sc. Vedran Podobnik    </vt:lpstr>
      <vt:lpstr>Web 2.0</vt:lpstr>
      <vt:lpstr>Web 2.0</vt:lpstr>
      <vt:lpstr>Društvene mreže</vt:lpstr>
      <vt:lpstr>Ad-hoc društvene mreže</vt:lpstr>
      <vt:lpstr>Ad-hoc kontekst</vt:lpstr>
      <vt:lpstr>Primjer ad-hoc umrežavanja</vt:lpstr>
      <vt:lpstr>Odnos stalne društvene mreže i ad-hoc društvene mreže</vt:lpstr>
      <vt:lpstr>Autonomnost – osobni agenti</vt:lpstr>
      <vt:lpstr>Osobni agent – BDI model</vt:lpstr>
      <vt:lpstr>Povezana istraživanja – ZTEL (1/3)</vt:lpstr>
      <vt:lpstr>Povezana istraživanja – ZTEL (2/3)</vt:lpstr>
      <vt:lpstr>Sustav Bfriend</vt:lpstr>
      <vt:lpstr>Povezana istraživanja – ZTEL (3/3)</vt:lpstr>
      <vt:lpstr>Povezana istraživanja (1/2)</vt:lpstr>
      <vt:lpstr>Povezana istraživanja (2/2)</vt:lpstr>
      <vt:lpstr>Buduće istraživanje</vt:lpstr>
    </vt:vector>
  </TitlesOfParts>
  <Company>sulcovi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Pregled tipova podataka, operatora i funkcija u sustavu za upravljanje bazama podataka PostgreSQL</dc:title>
  <dc:creator>Wanja</dc:creator>
  <cp:lastModifiedBy>Wanja</cp:lastModifiedBy>
  <cp:revision>868</cp:revision>
  <dcterms:created xsi:type="dcterms:W3CDTF">2008-05-16T20:46:36Z</dcterms:created>
  <dcterms:modified xsi:type="dcterms:W3CDTF">2012-07-12T11:19:12Z</dcterms:modified>
</cp:coreProperties>
</file>