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Default Extension="vml" ContentType="application/vnd.openxmlformats-officedocument.vmlDrawing"/>
  <Default Extension="tiff" ContentType="image/tif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346" r:id="rId3"/>
    <p:sldId id="398" r:id="rId4"/>
    <p:sldId id="404" r:id="rId5"/>
    <p:sldId id="402" r:id="rId6"/>
    <p:sldId id="400" r:id="rId7"/>
    <p:sldId id="401" r:id="rId8"/>
    <p:sldId id="403" r:id="rId9"/>
    <p:sldId id="405" r:id="rId10"/>
    <p:sldId id="406" r:id="rId11"/>
    <p:sldId id="407" r:id="rId12"/>
    <p:sldId id="408" r:id="rId13"/>
    <p:sldId id="409" r:id="rId14"/>
    <p:sldId id="410" r:id="rId15"/>
    <p:sldId id="411" r:id="rId16"/>
    <p:sldId id="417" r:id="rId17"/>
    <p:sldId id="416" r:id="rId18"/>
    <p:sldId id="415" r:id="rId19"/>
    <p:sldId id="412" r:id="rId20"/>
    <p:sldId id="414" r:id="rId21"/>
    <p:sldId id="413" r:id="rId22"/>
  </p:sldIdLst>
  <p:sldSz cx="9906000" cy="6858000" type="A4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C00000"/>
    <a:srgbClr val="700000"/>
    <a:srgbClr val="000066"/>
    <a:srgbClr val="002060"/>
    <a:srgbClr val="0000FF"/>
    <a:srgbClr val="B88A7E"/>
    <a:srgbClr val="0033CC"/>
    <a:srgbClr val="FFFFE7"/>
    <a:srgbClr val="FF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ila, bez rešetk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876" autoAdjust="0"/>
    <p:restoredTop sz="93369" autoAdjust="0"/>
  </p:normalViewPr>
  <p:slideViewPr>
    <p:cSldViewPr>
      <p:cViewPr>
        <p:scale>
          <a:sx n="90" d="100"/>
          <a:sy n="90" d="100"/>
        </p:scale>
        <p:origin x="0" y="564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87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3324" y="-72"/>
      </p:cViewPr>
      <p:guideLst>
        <p:guide orient="horz" pos="3024"/>
        <p:guide pos="230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3AEF1B47-F264-4084-AD05-E4C22C460316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885073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57275" y="720725"/>
            <a:ext cx="520065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C4ADDA1F-7ED5-4745-89F1-546CCC376FB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3504573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E0F0F56-A57E-4BAE-B42C-487FEEB0EC01}" type="slidenum">
              <a:rPr lang="hr-HR" sz="1300" smtClean="0"/>
              <a:pPr/>
              <a:t>1</a:t>
            </a:fld>
            <a:endParaRPr lang="hr-HR" sz="1300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r-Latn-C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r-HR" dirty="0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4366451-98CC-409A-BD9C-8AB976EC4D41}" type="slidenum">
              <a:rPr lang="hr-HR" sz="1300" smtClean="0"/>
              <a:pPr/>
              <a:t>10</a:t>
            </a:fld>
            <a:endParaRPr lang="hr-HR" sz="130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r-HR" dirty="0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4366451-98CC-409A-BD9C-8AB976EC4D41}" type="slidenum">
              <a:rPr lang="hr-HR" sz="1300" smtClean="0"/>
              <a:pPr/>
              <a:t>11</a:t>
            </a:fld>
            <a:endParaRPr lang="hr-HR" sz="130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r-HR" dirty="0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4366451-98CC-409A-BD9C-8AB976EC4D41}" type="slidenum">
              <a:rPr lang="hr-HR" sz="1300" smtClean="0"/>
              <a:pPr/>
              <a:t>12</a:t>
            </a:fld>
            <a:endParaRPr lang="hr-HR" sz="130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r-HR" dirty="0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4366451-98CC-409A-BD9C-8AB976EC4D41}" type="slidenum">
              <a:rPr lang="hr-HR" sz="1300" smtClean="0"/>
              <a:pPr/>
              <a:t>13</a:t>
            </a:fld>
            <a:endParaRPr lang="hr-HR" sz="130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r-HR" dirty="0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4366451-98CC-409A-BD9C-8AB976EC4D41}" type="slidenum">
              <a:rPr lang="hr-HR" sz="1300" smtClean="0"/>
              <a:pPr/>
              <a:t>14</a:t>
            </a:fld>
            <a:endParaRPr lang="hr-HR" sz="130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r-HR" dirty="0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4366451-98CC-409A-BD9C-8AB976EC4D41}" type="slidenum">
              <a:rPr lang="hr-HR" sz="1300" smtClean="0"/>
              <a:pPr/>
              <a:t>15</a:t>
            </a:fld>
            <a:endParaRPr lang="hr-HR" sz="130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r-HR" dirty="0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4366451-98CC-409A-BD9C-8AB976EC4D41}" type="slidenum">
              <a:rPr lang="hr-HR" sz="1300" smtClean="0"/>
              <a:pPr/>
              <a:t>16</a:t>
            </a:fld>
            <a:endParaRPr lang="hr-HR" sz="130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r-HR" dirty="0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4366451-98CC-409A-BD9C-8AB976EC4D41}" type="slidenum">
              <a:rPr lang="hr-HR" sz="1300" smtClean="0"/>
              <a:pPr/>
              <a:t>17</a:t>
            </a:fld>
            <a:endParaRPr lang="hr-HR" sz="130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r-HR" dirty="0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4366451-98CC-409A-BD9C-8AB976EC4D41}" type="slidenum">
              <a:rPr lang="hr-HR" sz="1300" smtClean="0"/>
              <a:pPr/>
              <a:t>18</a:t>
            </a:fld>
            <a:endParaRPr lang="hr-HR" sz="130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E0F0F56-A57E-4BAE-B42C-487FEEB0EC01}" type="slidenum">
              <a:rPr lang="hr-HR" sz="1300" smtClean="0"/>
              <a:pPr/>
              <a:t>20</a:t>
            </a:fld>
            <a:endParaRPr lang="hr-HR" sz="1300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r-Latn-C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r-HR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4366451-98CC-409A-BD9C-8AB976EC4D41}" type="slidenum">
              <a:rPr lang="hr-HR" sz="1300" smtClean="0"/>
              <a:pPr/>
              <a:t>2</a:t>
            </a:fld>
            <a:endParaRPr lang="hr-HR" sz="130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r-HR" dirty="0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4366451-98CC-409A-BD9C-8AB976EC4D41}" type="slidenum">
              <a:rPr lang="hr-HR" sz="1300" smtClean="0"/>
              <a:pPr/>
              <a:t>21</a:t>
            </a:fld>
            <a:endParaRPr lang="hr-HR" sz="130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r-HR" dirty="0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4366451-98CC-409A-BD9C-8AB976EC4D41}" type="slidenum">
              <a:rPr lang="hr-HR" sz="1300" smtClean="0"/>
              <a:pPr/>
              <a:t>3</a:t>
            </a:fld>
            <a:endParaRPr lang="hr-HR" sz="130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r-HR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4366451-98CC-409A-BD9C-8AB976EC4D41}" type="slidenum">
              <a:rPr lang="hr-HR" sz="1300" smtClean="0"/>
              <a:pPr/>
              <a:t>4</a:t>
            </a:fld>
            <a:endParaRPr lang="hr-HR" sz="130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r-HR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4366451-98CC-409A-BD9C-8AB976EC4D41}" type="slidenum">
              <a:rPr lang="hr-HR" sz="1300" smtClean="0"/>
              <a:pPr/>
              <a:t>5</a:t>
            </a:fld>
            <a:endParaRPr lang="hr-HR" sz="130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r-HR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4366451-98CC-409A-BD9C-8AB976EC4D41}" type="slidenum">
              <a:rPr lang="hr-HR" sz="1300" smtClean="0"/>
              <a:pPr/>
              <a:t>6</a:t>
            </a:fld>
            <a:endParaRPr lang="hr-HR" sz="130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r-HR" dirty="0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4366451-98CC-409A-BD9C-8AB976EC4D41}" type="slidenum">
              <a:rPr lang="hr-HR" sz="1300" smtClean="0"/>
              <a:pPr/>
              <a:t>7</a:t>
            </a:fld>
            <a:endParaRPr lang="hr-HR" sz="130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r-HR" dirty="0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4366451-98CC-409A-BD9C-8AB976EC4D41}" type="slidenum">
              <a:rPr lang="hr-HR" sz="1300" smtClean="0"/>
              <a:pPr/>
              <a:t>8</a:t>
            </a:fld>
            <a:endParaRPr lang="hr-HR" sz="130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r-HR" dirty="0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4366451-98CC-409A-BD9C-8AB976EC4D41}" type="slidenum">
              <a:rPr lang="hr-HR" sz="1300" smtClean="0"/>
              <a:pPr/>
              <a:t>9</a:t>
            </a:fld>
            <a:endParaRPr lang="hr-HR" sz="13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3.v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42950" y="2286000"/>
            <a:ext cx="8420100" cy="1143000"/>
          </a:xfrm>
        </p:spPr>
        <p:txBody>
          <a:bodyPr/>
          <a:lstStyle>
            <a:lvl1pPr algn="ctr">
              <a:defRPr sz="4000">
                <a:latin typeface="Arial CE" pitchFamily="34" charset="0"/>
                <a:cs typeface="Arial CE" pitchFamily="34" charset="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Font typeface="Symbol" pitchFamily="18" charset="2"/>
              <a:buNone/>
              <a:defRPr i="1">
                <a:latin typeface="Arial CE" pitchFamily="34" charset="0"/>
                <a:cs typeface="Arial CE" pitchFamily="34" charset="0"/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3536656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7"/>
          <p:cNvSpPr>
            <a:spLocks noChangeShapeType="1"/>
          </p:cNvSpPr>
          <p:nvPr/>
        </p:nvSpPr>
        <p:spPr bwMode="auto">
          <a:xfrm flipH="1">
            <a:off x="247650" y="1219200"/>
            <a:ext cx="6686550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dist="107763" dir="2700000" algn="ctr" rotWithShape="0">
              <a:srgbClr val="D70505"/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hr-HR"/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7761288" y="1066800"/>
            <a:ext cx="21447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r-HR" sz="1200" b="1">
                <a:latin typeface="Arial CE" pitchFamily="34" charset="0"/>
                <a:cs typeface="Arial CE" pitchFamily="34" charset="0"/>
              </a:rPr>
              <a:t>Zavod za telekomunikacije</a:t>
            </a:r>
          </a:p>
        </p:txBody>
      </p:sp>
      <p:sp>
        <p:nvSpPr>
          <p:cNvPr id="4" name="Line 10"/>
          <p:cNvSpPr>
            <a:spLocks noChangeShapeType="1"/>
          </p:cNvSpPr>
          <p:nvPr/>
        </p:nvSpPr>
        <p:spPr bwMode="auto">
          <a:xfrm flipH="1">
            <a:off x="165100" y="6400800"/>
            <a:ext cx="9410700" cy="0"/>
          </a:xfrm>
          <a:prstGeom prst="line">
            <a:avLst/>
          </a:prstGeom>
          <a:noFill/>
          <a:ln w="28575">
            <a:solidFill>
              <a:srgbClr val="5F5F5F"/>
            </a:solidFill>
            <a:round/>
            <a:headEnd/>
            <a:tailEnd/>
          </a:ln>
          <a:effectLst>
            <a:outerShdw dist="85194" dir="1593903" algn="ctr" rotWithShape="0">
              <a:srgbClr val="D70505"/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hr-HR"/>
          </a:p>
        </p:txBody>
      </p:sp>
      <p:graphicFrame>
        <p:nvGraphicFramePr>
          <p:cNvPr id="5" name="Object 12"/>
          <p:cNvGraphicFramePr>
            <a:graphicFrameLocks noChangeAspect="1"/>
          </p:cNvGraphicFramePr>
          <p:nvPr/>
        </p:nvGraphicFramePr>
        <p:xfrm>
          <a:off x="9026525" y="152400"/>
          <a:ext cx="560388" cy="914400"/>
        </p:xfrm>
        <a:graphic>
          <a:graphicData uri="http://schemas.openxmlformats.org/presentationml/2006/ole">
            <p:oleObj spid="_x0000_s31766" name="Picture" r:id="rId3" imgW="708104" imgH="1156204" progId="Word.Picture.8">
              <p:embed/>
            </p:oleObj>
          </a:graphicData>
        </a:graphic>
      </p:graphicFrame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sr-Latn-CS" smtClean="0"/>
              <a:t>5. travanj 2012.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hr-HR"/>
              <a:t>Javni razgovor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2D44284D-07D1-4D66-80BB-373BF975B489}" type="slidenum">
              <a:rPr lang="en-US" smtClean="0"/>
              <a:pPr>
                <a:defRPr/>
              </a:pPr>
              <a:t>‹#›</a:t>
            </a:fld>
            <a:r>
              <a:rPr lang="en-US" dirty="0" smtClean="0"/>
              <a:t> o</a:t>
            </a:r>
            <a:r>
              <a:rPr lang="hr-HR" dirty="0" smtClean="0"/>
              <a:t>d</a:t>
            </a:r>
            <a:r>
              <a:rPr lang="en-US" dirty="0" smtClean="0"/>
              <a:t> </a:t>
            </a:r>
            <a:r>
              <a:rPr lang="hr-HR" dirty="0" smtClean="0"/>
              <a:t>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01917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 flipH="1">
            <a:off x="247650" y="1219200"/>
            <a:ext cx="6686550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dist="107763" dir="2700000" algn="ctr" rotWithShape="0">
              <a:srgbClr val="D70505"/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hr-HR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7761288" y="1066800"/>
            <a:ext cx="21447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r-HR" sz="1200" b="1">
                <a:latin typeface="Arial CE" pitchFamily="34" charset="0"/>
                <a:cs typeface="Arial CE" pitchFamily="34" charset="0"/>
              </a:rPr>
              <a:t>Zavod za telekomunikacije</a:t>
            </a:r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 flipH="1">
            <a:off x="165100" y="6400800"/>
            <a:ext cx="9410700" cy="0"/>
          </a:xfrm>
          <a:prstGeom prst="line">
            <a:avLst/>
          </a:prstGeom>
          <a:noFill/>
          <a:ln w="28575">
            <a:solidFill>
              <a:srgbClr val="5F5F5F"/>
            </a:solidFill>
            <a:round/>
            <a:headEnd/>
            <a:tailEnd/>
          </a:ln>
          <a:effectLst>
            <a:outerShdw dist="85194" dir="1593903" algn="ctr" rotWithShape="0">
              <a:srgbClr val="D70505"/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hr-HR"/>
          </a:p>
        </p:txBody>
      </p:sp>
      <p:graphicFrame>
        <p:nvGraphicFramePr>
          <p:cNvPr id="7" name="Object 12"/>
          <p:cNvGraphicFramePr>
            <a:graphicFrameLocks noChangeAspect="1"/>
          </p:cNvGraphicFramePr>
          <p:nvPr/>
        </p:nvGraphicFramePr>
        <p:xfrm>
          <a:off x="9026525" y="152400"/>
          <a:ext cx="560388" cy="914400"/>
        </p:xfrm>
        <a:graphic>
          <a:graphicData uri="http://schemas.openxmlformats.org/presentationml/2006/ole">
            <p:oleObj spid="_x0000_s32790" name="Picture" r:id="rId3" imgW="708104" imgH="1156204" progId="Word.Picture.8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0"/>
            <a:ext cx="8420100" cy="114300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68" y="1524000"/>
            <a:ext cx="9144064" cy="4905396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r>
              <a:rPr lang="sr-Latn-CS" smtClean="0"/>
              <a:t>5. travanj 2012.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r>
              <a:rPr lang="hr-HR"/>
              <a:t>Javni razgovor</a:t>
            </a: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fld id="{821D7040-DB4B-41CF-BD44-A44555EEACC9}" type="slidenum">
              <a:rPr lang="en-US" smtClean="0"/>
              <a:pPr>
                <a:defRPr/>
              </a:pPr>
              <a:t>‹#›</a:t>
            </a:fld>
            <a:r>
              <a:rPr lang="en-US" dirty="0" smtClean="0"/>
              <a:t> o</a:t>
            </a:r>
            <a:r>
              <a:rPr lang="hr-HR" dirty="0" smtClean="0"/>
              <a:t>d</a:t>
            </a:r>
            <a:r>
              <a:rPr lang="en-US" dirty="0" smtClean="0"/>
              <a:t> </a:t>
            </a:r>
            <a:r>
              <a:rPr lang="hr-HR" dirty="0" smtClean="0"/>
              <a:t>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94454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.bin"/><Relationship Id="rId5" Type="http://schemas.openxmlformats.org/officeDocument/2006/relationships/vmlDrawing" Target="../drawings/vmlDrawing1.v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0200" y="0"/>
            <a:ext cx="84201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524000"/>
            <a:ext cx="9144000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Line 7"/>
          <p:cNvSpPr>
            <a:spLocks noChangeShapeType="1"/>
          </p:cNvSpPr>
          <p:nvPr/>
        </p:nvSpPr>
        <p:spPr bwMode="auto">
          <a:xfrm flipH="1">
            <a:off x="247650" y="1219200"/>
            <a:ext cx="6686550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dist="107763" dir="2700000" algn="ctr" rotWithShape="0">
              <a:srgbClr val="D70505"/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hr-HR"/>
          </a:p>
        </p:txBody>
      </p:sp>
      <p:sp>
        <p:nvSpPr>
          <p:cNvPr id="1029" name="Text Box 8"/>
          <p:cNvSpPr txBox="1">
            <a:spLocks noChangeArrowheads="1"/>
          </p:cNvSpPr>
          <p:nvPr/>
        </p:nvSpPr>
        <p:spPr bwMode="auto">
          <a:xfrm>
            <a:off x="7761288" y="1066800"/>
            <a:ext cx="21447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r-HR" sz="1200" b="1">
                <a:latin typeface="Arial CE" pitchFamily="34" charset="0"/>
                <a:cs typeface="Arial CE" pitchFamily="34" charset="0"/>
              </a:rPr>
              <a:t>Zavod za telekomunikacije</a:t>
            </a:r>
          </a:p>
        </p:txBody>
      </p:sp>
      <p:sp>
        <p:nvSpPr>
          <p:cNvPr id="1030" name="Line 10"/>
          <p:cNvSpPr>
            <a:spLocks noChangeShapeType="1"/>
          </p:cNvSpPr>
          <p:nvPr/>
        </p:nvSpPr>
        <p:spPr bwMode="auto">
          <a:xfrm flipH="1">
            <a:off x="165100" y="6400800"/>
            <a:ext cx="9410700" cy="0"/>
          </a:xfrm>
          <a:prstGeom prst="line">
            <a:avLst/>
          </a:prstGeom>
          <a:noFill/>
          <a:ln w="28575">
            <a:solidFill>
              <a:srgbClr val="5F5F5F"/>
            </a:solidFill>
            <a:round/>
            <a:headEnd/>
            <a:tailEnd/>
          </a:ln>
          <a:effectLst>
            <a:outerShdw dist="85194" dir="1593903" algn="ctr" rotWithShape="0">
              <a:srgbClr val="D70505"/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hr-HR"/>
          </a:p>
        </p:txBody>
      </p:sp>
      <p:graphicFrame>
        <p:nvGraphicFramePr>
          <p:cNvPr id="1031" name="Object 12"/>
          <p:cNvGraphicFramePr>
            <a:graphicFrameLocks noChangeAspect="1"/>
          </p:cNvGraphicFramePr>
          <p:nvPr/>
        </p:nvGraphicFramePr>
        <p:xfrm>
          <a:off x="9026525" y="152400"/>
          <a:ext cx="560388" cy="914400"/>
        </p:xfrm>
        <a:graphic>
          <a:graphicData uri="http://schemas.openxmlformats.org/presentationml/2006/ole">
            <p:oleObj spid="_x0000_s1055" name="Picture" r:id="rId6" imgW="708104" imgH="1156204" progId="Word.Picture.8">
              <p:embed/>
            </p:oleObj>
          </a:graphicData>
        </a:graphic>
      </p:graphicFrame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921125" y="6477000"/>
            <a:ext cx="20637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 CE" pitchFamily="34" charset="0"/>
                <a:cs typeface="Arial CE" pitchFamily="34" charset="0"/>
              </a:defRPr>
            </a:lvl1pPr>
          </a:lstStyle>
          <a:p>
            <a:pPr>
              <a:defRPr/>
            </a:pPr>
            <a:r>
              <a:rPr lang="sr-Latn-CS" smtClean="0"/>
              <a:t>5. travanj 2012.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7650" y="6477000"/>
            <a:ext cx="31369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 CE" pitchFamily="34" charset="0"/>
                <a:cs typeface="Arial CE" pitchFamily="34" charset="0"/>
              </a:defRPr>
            </a:lvl1pPr>
          </a:lstStyle>
          <a:p>
            <a:pPr>
              <a:defRPr/>
            </a:pPr>
            <a:r>
              <a:rPr lang="hr-HR"/>
              <a:t>Javni razgovor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4600" y="6477000"/>
            <a:ext cx="20637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 CE" pitchFamily="34" charset="0"/>
                <a:cs typeface="Arial CE" pitchFamily="34" charset="0"/>
              </a:defRPr>
            </a:lvl1pPr>
          </a:lstStyle>
          <a:p>
            <a:pPr>
              <a:defRPr/>
            </a:pPr>
            <a:fld id="{956B4DC2-9999-434F-933B-0D14557E5DC8}" type="slidenum">
              <a:rPr lang="en-US" smtClean="0"/>
              <a:pPr>
                <a:defRPr/>
              </a:pPr>
              <a:t>‹#›</a:t>
            </a:fld>
            <a:r>
              <a:rPr lang="en-US" dirty="0" smtClean="0"/>
              <a:t> o</a:t>
            </a:r>
            <a:r>
              <a:rPr lang="hr-HR" dirty="0" smtClean="0"/>
              <a:t>d</a:t>
            </a:r>
            <a:r>
              <a:rPr lang="en-US" dirty="0" smtClean="0"/>
              <a:t> </a:t>
            </a:r>
            <a:r>
              <a:rPr lang="hr-HR" dirty="0" smtClean="0"/>
              <a:t>19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CE" pitchFamily="34" charset="0"/>
          <a:ea typeface="+mj-ea"/>
          <a:cs typeface="Arial CE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CE" pitchFamily="34" charset="0"/>
          <a:cs typeface="Arial C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CE" pitchFamily="34" charset="0"/>
          <a:cs typeface="Arial C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CE" pitchFamily="34" charset="0"/>
          <a:cs typeface="Arial C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CE" pitchFamily="34" charset="0"/>
          <a:cs typeface="Arial CE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CE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CE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CE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CE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Symbol" pitchFamily="18" charset="2"/>
        <a:buChar char="¨"/>
        <a:defRPr sz="2800">
          <a:solidFill>
            <a:schemeClr val="tx1"/>
          </a:solidFill>
          <a:latin typeface="Arial CE" pitchFamily="34" charset="0"/>
          <a:ea typeface="+mn-ea"/>
          <a:cs typeface="Arial CE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ebdings" pitchFamily="18" charset="2"/>
        <a:buChar char="&lt;"/>
        <a:defRPr sz="2400">
          <a:solidFill>
            <a:schemeClr val="tx1"/>
          </a:solidFill>
          <a:latin typeface="Arial CE" pitchFamily="34" charset="0"/>
          <a:cs typeface="Arial CE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ebdings" pitchFamily="18" charset="2"/>
        <a:buChar char="="/>
        <a:defRPr sz="2000">
          <a:solidFill>
            <a:schemeClr val="tx1"/>
          </a:solidFill>
          <a:latin typeface="Arial CE" pitchFamily="34" charset="0"/>
          <a:cs typeface="Arial CE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ebdings" pitchFamily="18" charset="2"/>
        <a:buChar char="8"/>
        <a:defRPr sz="2000">
          <a:solidFill>
            <a:schemeClr val="tx1"/>
          </a:solidFill>
          <a:latin typeface="Arial CE" pitchFamily="34" charset="0"/>
          <a:cs typeface="Arial CE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ebdings" pitchFamily="18" charset="2"/>
        <a:buChar char="4"/>
        <a:defRPr sz="1600">
          <a:solidFill>
            <a:schemeClr val="tx1"/>
          </a:solidFill>
          <a:latin typeface="Arial CE" pitchFamily="34" charset="0"/>
          <a:cs typeface="Arial CE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ebdings" pitchFamily="18" charset="2"/>
        <a:buChar char="4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ebdings" pitchFamily="18" charset="2"/>
        <a:buChar char="4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ebdings" pitchFamily="18" charset="2"/>
        <a:buChar char="4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ebdings" pitchFamily="18" charset="2"/>
        <a:buChar char="4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tiff"/><Relationship Id="rId3" Type="http://schemas.openxmlformats.org/officeDocument/2006/relationships/image" Target="../media/image13.tiff"/><Relationship Id="rId7" Type="http://schemas.openxmlformats.org/officeDocument/2006/relationships/image" Target="../media/image17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tiff"/><Relationship Id="rId5" Type="http://schemas.openxmlformats.org/officeDocument/2006/relationships/image" Target="../media/image15.tiff"/><Relationship Id="rId10" Type="http://schemas.openxmlformats.org/officeDocument/2006/relationships/image" Target="../media/image20.tiff"/><Relationship Id="rId4" Type="http://schemas.openxmlformats.org/officeDocument/2006/relationships/image" Target="../media/image14.tiff"/><Relationship Id="rId9" Type="http://schemas.openxmlformats.org/officeDocument/2006/relationships/image" Target="../media/image19.tif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7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tiff"/><Relationship Id="rId5" Type="http://schemas.openxmlformats.org/officeDocument/2006/relationships/image" Target="../media/image25.tiff"/><Relationship Id="rId4" Type="http://schemas.openxmlformats.org/officeDocument/2006/relationships/image" Target="../media/image24.tif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if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9.tif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.tiff"/><Relationship Id="rId5" Type="http://schemas.openxmlformats.org/officeDocument/2006/relationships/image" Target="../media/image7.tiff"/><Relationship Id="rId4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tif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2438" y="1484313"/>
            <a:ext cx="8929687" cy="2665412"/>
          </a:xfrm>
        </p:spPr>
        <p:txBody>
          <a:bodyPr/>
          <a:lstStyle/>
          <a:p>
            <a:r>
              <a:rPr lang="vi-VN" sz="2400" b="1" dirty="0" smtClean="0"/>
              <a:t>Predviđanje zanimanja korisnika za informacijske usluge semantički-svjesnim modelom</a:t>
            </a:r>
            <a:r>
              <a:rPr lang="hr-HR" sz="2400" b="1" dirty="0" smtClean="0"/>
              <a:t/>
            </a:r>
            <a:br>
              <a:rPr lang="hr-HR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>Forecasting Consumer Interest in Information Services by Using Semantic-aware Model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4724400"/>
            <a:ext cx="8077200" cy="1873250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hr-HR" sz="2400" b="1" i="0" dirty="0" smtClean="0">
                <a:latin typeface="+mn-lt"/>
              </a:rPr>
              <a:t>Luka Vrdoljak</a:t>
            </a:r>
          </a:p>
          <a:p>
            <a:pPr>
              <a:lnSpc>
                <a:spcPct val="80000"/>
              </a:lnSpc>
              <a:defRPr/>
            </a:pPr>
            <a:endParaRPr lang="hr-HR" sz="900" b="1" i="0" dirty="0" smtClean="0">
              <a:latin typeface="+mn-lt"/>
            </a:endParaRPr>
          </a:p>
          <a:p>
            <a:pPr>
              <a:lnSpc>
                <a:spcPct val="80000"/>
              </a:lnSpc>
              <a:defRPr/>
            </a:pPr>
            <a:r>
              <a:rPr lang="hr-HR" sz="1600" i="0" dirty="0" smtClean="0">
                <a:latin typeface="+mn-lt"/>
              </a:rPr>
              <a:t>Erste &amp; Steiermärkische Bank d.d.</a:t>
            </a:r>
          </a:p>
          <a:p>
            <a:pPr>
              <a:lnSpc>
                <a:spcPct val="80000"/>
              </a:lnSpc>
              <a:defRPr/>
            </a:pPr>
            <a:endParaRPr lang="hr-HR" sz="800" i="0" dirty="0" smtClean="0">
              <a:latin typeface="+mn-lt"/>
            </a:endParaRPr>
          </a:p>
          <a:p>
            <a:pPr>
              <a:lnSpc>
                <a:spcPct val="90000"/>
              </a:lnSpc>
              <a:defRPr/>
            </a:pPr>
            <a:r>
              <a:rPr lang="hr-HR" sz="1600" b="1" i="0" dirty="0" smtClean="0">
                <a:solidFill>
                  <a:srgbClr val="D70505"/>
                </a:solidFill>
                <a:latin typeface="+mn-lt"/>
              </a:rPr>
              <a:t>Javni razgovor</a:t>
            </a:r>
          </a:p>
          <a:p>
            <a:pPr>
              <a:lnSpc>
                <a:spcPct val="90000"/>
              </a:lnSpc>
              <a:defRPr/>
            </a:pPr>
            <a:r>
              <a:rPr lang="hr-HR" sz="1600" b="1" i="0" dirty="0" smtClean="0">
                <a:solidFill>
                  <a:srgbClr val="D70505"/>
                </a:solidFill>
                <a:latin typeface="+mn-lt"/>
              </a:rPr>
              <a:t>5. travanj 2012.</a:t>
            </a:r>
            <a:endParaRPr lang="hr-HR" sz="2000" b="1" i="0" dirty="0" smtClean="0">
              <a:solidFill>
                <a:srgbClr val="D70505"/>
              </a:solidFill>
              <a:latin typeface="+mn-lt"/>
            </a:endParaRPr>
          </a:p>
        </p:txBody>
      </p:sp>
    </p:spTree>
  </p:cSld>
  <p:clrMapOvr>
    <a:masterClrMapping/>
  </p:clrMapOvr>
  <p:transition spd="med" advTm="16335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rofil model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3910" y="4572008"/>
            <a:ext cx="3438144" cy="905256"/>
          </a:xfrm>
          <a:prstGeom prst="rect">
            <a:avLst/>
          </a:prstGeom>
        </p:spPr>
      </p:pic>
      <p:pic>
        <p:nvPicPr>
          <p:cNvPr id="13" name="Picture 12" descr="profil tehnicki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24174" y="3286124"/>
            <a:ext cx="3438144" cy="1152144"/>
          </a:xfrm>
          <a:prstGeom prst="rect">
            <a:avLst/>
          </a:prstGeom>
        </p:spPr>
      </p:pic>
      <p:sp>
        <p:nvSpPr>
          <p:cNvPr id="8195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sr-Latn-CS" smtClean="0"/>
              <a:t>5. travanj 2012.</a:t>
            </a:r>
            <a:endParaRPr lang="en-US"/>
          </a:p>
        </p:txBody>
      </p:sp>
      <p:sp>
        <p:nvSpPr>
          <p:cNvPr id="819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Javni razgovor</a:t>
            </a:r>
            <a:endParaRPr lang="en-US"/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hr-HR" dirty="0" smtClean="0"/>
              <a:t>Proces profiliranja informacijske usluge</a:t>
            </a:r>
            <a:endParaRPr lang="hr-HR" dirty="0" smtClean="0"/>
          </a:p>
        </p:txBody>
      </p:sp>
      <p:sp>
        <p:nvSpPr>
          <p:cNvPr id="3" name="Rezervirano mjesto broja slajd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44284D-07D1-4D66-80BB-373BF975B489}" type="slidenum">
              <a:rPr lang="en-US" smtClean="0"/>
              <a:pPr>
                <a:defRPr/>
              </a:pPr>
              <a:t>10</a:t>
            </a:fld>
            <a:r>
              <a:rPr lang="en-US" smtClean="0"/>
              <a:t> o</a:t>
            </a:r>
            <a:r>
              <a:rPr lang="hr-HR" smtClean="0"/>
              <a:t>d</a:t>
            </a:r>
            <a:r>
              <a:rPr lang="en-US" smtClean="0"/>
              <a:t> </a:t>
            </a:r>
            <a:r>
              <a:rPr lang="hr-HR" smtClean="0"/>
              <a:t>19</a:t>
            </a:r>
            <a:endParaRPr lang="en-US" dirty="0"/>
          </a:p>
        </p:txBody>
      </p:sp>
      <p:pic>
        <p:nvPicPr>
          <p:cNvPr id="7" name="Picture 6" descr="blak swan tech.t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4174" y="3938594"/>
            <a:ext cx="3429000" cy="419100"/>
          </a:xfrm>
          <a:prstGeom prst="rect">
            <a:avLst/>
          </a:prstGeom>
        </p:spPr>
      </p:pic>
      <p:pic>
        <p:nvPicPr>
          <p:cNvPr id="8" name="Picture 7" descr="blask swan chart.tif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81166" y="4643446"/>
            <a:ext cx="5953125" cy="1209675"/>
          </a:xfrm>
          <a:prstGeom prst="rect">
            <a:avLst/>
          </a:prstGeom>
        </p:spPr>
      </p:pic>
      <p:pic>
        <p:nvPicPr>
          <p:cNvPr id="9" name="Picture 8" descr="blask swan id.t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66852" y="1714488"/>
            <a:ext cx="6172200" cy="942975"/>
          </a:xfrm>
          <a:prstGeom prst="rect">
            <a:avLst/>
          </a:prstGeom>
        </p:spPr>
      </p:pic>
      <p:pic>
        <p:nvPicPr>
          <p:cNvPr id="10" name="Picture 9" descr="blask swan tags.t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66984" y="2643182"/>
            <a:ext cx="4067175" cy="895350"/>
          </a:xfrm>
          <a:prstGeom prst="rect">
            <a:avLst/>
          </a:prstGeom>
        </p:spPr>
      </p:pic>
      <p:pic>
        <p:nvPicPr>
          <p:cNvPr id="12" name="Picture 11" descr="profil sadrzajni.t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024174" y="2000240"/>
            <a:ext cx="3438144" cy="1152144"/>
          </a:xfrm>
          <a:prstGeom prst="rect">
            <a:avLst/>
          </a:prstGeom>
        </p:spPr>
      </p:pic>
      <p:pic>
        <p:nvPicPr>
          <p:cNvPr id="14" name="Picture 13" descr="blask swan chart.tif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7200"/>
          <a:stretch>
            <a:fillRect/>
          </a:stretch>
        </p:blipFill>
        <p:spPr>
          <a:xfrm>
            <a:off x="1881166" y="4643446"/>
            <a:ext cx="1357322" cy="1209675"/>
          </a:xfrm>
          <a:prstGeom prst="rect">
            <a:avLst/>
          </a:prstGeom>
        </p:spPr>
      </p:pic>
      <p:pic>
        <p:nvPicPr>
          <p:cNvPr id="15" name="Picture 14" descr="profil podaci.t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953000" y="4572008"/>
            <a:ext cx="3438144" cy="905256"/>
          </a:xfrm>
          <a:prstGeom prst="rect">
            <a:avLst/>
          </a:prstGeom>
        </p:spPr>
      </p:pic>
    </p:spTree>
  </p:cSld>
  <p:clrMapOvr>
    <a:masterClrMapping/>
  </p:clrMapOvr>
  <p:transition advTm="625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 -0.0132 L 0.16949 -0.013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sr-Latn-CS" smtClean="0"/>
              <a:t>5. travanj 2012.</a:t>
            </a:r>
            <a:endParaRPr lang="en-US"/>
          </a:p>
        </p:txBody>
      </p:sp>
      <p:sp>
        <p:nvSpPr>
          <p:cNvPr id="819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Javni razgovor</a:t>
            </a:r>
            <a:endParaRPr lang="en-US"/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hr-HR" dirty="0" smtClean="0"/>
              <a:t>Modeliranje rasta postojećih usluga</a:t>
            </a:r>
            <a:endParaRPr lang="hr-HR" dirty="0" smtClean="0"/>
          </a:p>
        </p:txBody>
      </p:sp>
      <p:sp>
        <p:nvSpPr>
          <p:cNvPr id="615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340768"/>
            <a:ext cx="9144000" cy="5088607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hr-HR" dirty="0" smtClean="0"/>
              <a:t>Nepravilan skup diskretnih točaka se aproksimira glatkom </a:t>
            </a:r>
            <a:r>
              <a:rPr lang="hr-HR" i="1" dirty="0" smtClean="0"/>
              <a:t>S</a:t>
            </a:r>
            <a:r>
              <a:rPr lang="hr-HR" dirty="0" smtClean="0"/>
              <a:t>-krivuljom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hr-HR" dirty="0" smtClean="0"/>
              <a:t>Metoda izračuna parametara za model s </a:t>
            </a:r>
            <a:r>
              <a:rPr lang="hr-HR" i="1" dirty="0" smtClean="0"/>
              <a:t>k</a:t>
            </a:r>
            <a:r>
              <a:rPr lang="hr-HR" dirty="0" smtClean="0"/>
              <a:t> parametara ovisi o broju poznatih podatkovnih točaka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hr-HR" dirty="0" smtClean="0"/>
              <a:t>Manje od </a:t>
            </a:r>
            <a:r>
              <a:rPr lang="hr-HR" i="1" dirty="0" smtClean="0"/>
              <a:t>k </a:t>
            </a:r>
            <a:r>
              <a:rPr lang="hr-HR" dirty="0" smtClean="0"/>
              <a:t>poznatih točaka – nije moguće odrediti parametre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hr-HR" dirty="0" smtClean="0"/>
              <a:t>Točno </a:t>
            </a:r>
            <a:r>
              <a:rPr lang="hr-HR" i="1" dirty="0" smtClean="0"/>
              <a:t>k</a:t>
            </a:r>
            <a:r>
              <a:rPr lang="hr-HR" dirty="0" smtClean="0"/>
              <a:t> poznatih točaka – parametri su rješenja sustava od </a:t>
            </a:r>
            <a:r>
              <a:rPr lang="hr-HR" i="1" dirty="0" smtClean="0"/>
              <a:t>k </a:t>
            </a:r>
            <a:r>
              <a:rPr lang="hr-HR" dirty="0" smtClean="0"/>
              <a:t>jednadžbi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hr-HR" dirty="0" smtClean="0"/>
              <a:t>Više od </a:t>
            </a:r>
            <a:r>
              <a:rPr lang="hr-HR" i="1" dirty="0" smtClean="0"/>
              <a:t>k </a:t>
            </a:r>
            <a:r>
              <a:rPr lang="hr-HR" dirty="0" smtClean="0"/>
              <a:t>poznatih točaka – metoda najmanjih kvadrata s težinskim faktorima </a:t>
            </a:r>
            <a:r>
              <a:rPr lang="en-US" dirty="0" smtClean="0"/>
              <a:t>(</a:t>
            </a:r>
            <a:r>
              <a:rPr lang="en-US" dirty="0" err="1" smtClean="0"/>
              <a:t>engl</a:t>
            </a:r>
            <a:r>
              <a:rPr lang="en-US" dirty="0" smtClean="0"/>
              <a:t>. </a:t>
            </a:r>
            <a:r>
              <a:rPr lang="en-US" i="1" dirty="0" smtClean="0"/>
              <a:t>weighted least squares method)</a:t>
            </a:r>
            <a:endParaRPr lang="hr-HR" dirty="0" smtClean="0"/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endParaRPr lang="hr-HR" dirty="0" smtClean="0"/>
          </a:p>
          <a:p>
            <a:pPr lvl="1">
              <a:lnSpc>
                <a:spcPct val="150000"/>
              </a:lnSpc>
              <a:spcBef>
                <a:spcPts val="0"/>
              </a:spcBef>
            </a:pPr>
            <a:endParaRPr lang="pl-PL" dirty="0" smtClean="0"/>
          </a:p>
        </p:txBody>
      </p:sp>
      <p:sp>
        <p:nvSpPr>
          <p:cNvPr id="3" name="Rezervirano mjesto broja slajd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44284D-07D1-4D66-80BB-373BF975B489}" type="slidenum">
              <a:rPr lang="en-US" smtClean="0"/>
              <a:pPr>
                <a:defRPr/>
              </a:pPr>
              <a:t>11</a:t>
            </a:fld>
            <a:r>
              <a:rPr lang="en-US" smtClean="0"/>
              <a:t> o</a:t>
            </a:r>
            <a:r>
              <a:rPr lang="hr-HR" smtClean="0"/>
              <a:t>d</a:t>
            </a:r>
            <a:r>
              <a:rPr lang="en-US" smtClean="0"/>
              <a:t> </a:t>
            </a:r>
            <a:r>
              <a:rPr lang="hr-HR" smtClean="0"/>
              <a:t>19</a:t>
            </a:r>
            <a:endParaRPr lang="en-US" dirty="0"/>
          </a:p>
        </p:txBody>
      </p:sp>
    </p:spTree>
  </p:cSld>
  <p:clrMapOvr>
    <a:masterClrMapping/>
  </p:clrMapOvr>
  <p:transition advTm="6252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sr-Latn-CS" smtClean="0"/>
              <a:t>5. travanj 2012.</a:t>
            </a:r>
            <a:endParaRPr lang="en-US"/>
          </a:p>
        </p:txBody>
      </p:sp>
      <p:sp>
        <p:nvSpPr>
          <p:cNvPr id="819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Javni razgovor</a:t>
            </a:r>
            <a:endParaRPr lang="en-US"/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hr-HR" dirty="0" smtClean="0"/>
              <a:t>Metoda </a:t>
            </a:r>
            <a:r>
              <a:rPr lang="hr-HR" dirty="0" smtClean="0"/>
              <a:t>najmanjih kvadrata s težinskim faktorima</a:t>
            </a:r>
            <a:endParaRPr lang="hr-HR" dirty="0" smtClean="0"/>
          </a:p>
        </p:txBody>
      </p:sp>
      <p:sp>
        <p:nvSpPr>
          <p:cNvPr id="615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340768"/>
            <a:ext cx="4572000" cy="508860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hr-HR" sz="2400" dirty="0" smtClean="0"/>
              <a:t>Cilj metode – odabrati parametre za koje je kvadrat udaljenosti stvarnih točaka od krivulje modela minimalan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hr-HR" sz="2400" dirty="0" smtClean="0"/>
              <a:t>Noviji podaci imaju veću važnost prilikom izračuna, odnosno veći težinski faktor </a:t>
            </a:r>
            <a:endParaRPr lang="hr-HR" sz="2400" dirty="0" smtClean="0"/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endParaRPr lang="hr-HR" sz="2400" dirty="0" smtClean="0"/>
          </a:p>
          <a:p>
            <a:pPr lvl="1">
              <a:lnSpc>
                <a:spcPct val="150000"/>
              </a:lnSpc>
              <a:spcBef>
                <a:spcPts val="0"/>
              </a:spcBef>
            </a:pPr>
            <a:endParaRPr lang="pl-PL" sz="2000" dirty="0" smtClean="0"/>
          </a:p>
        </p:txBody>
      </p:sp>
      <p:sp>
        <p:nvSpPr>
          <p:cNvPr id="3" name="Rezervirano mjesto broja slajd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44284D-07D1-4D66-80BB-373BF975B489}" type="slidenum">
              <a:rPr lang="en-US" smtClean="0"/>
              <a:pPr>
                <a:defRPr/>
              </a:pPr>
              <a:t>12</a:t>
            </a:fld>
            <a:r>
              <a:rPr lang="en-US" smtClean="0"/>
              <a:t> o</a:t>
            </a:r>
            <a:r>
              <a:rPr lang="hr-HR" smtClean="0"/>
              <a:t>d</a:t>
            </a:r>
            <a:r>
              <a:rPr lang="en-US" smtClean="0"/>
              <a:t> </a:t>
            </a:r>
            <a:r>
              <a:rPr lang="hr-HR" smtClean="0"/>
              <a:t>19</a:t>
            </a:r>
            <a:endParaRPr lang="en-US" dirty="0"/>
          </a:p>
        </p:txBody>
      </p:sp>
      <p:pic>
        <p:nvPicPr>
          <p:cNvPr id="7" name="Picture 6" descr="modeli - kvadrati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4438" y="2000240"/>
            <a:ext cx="4422624" cy="2928958"/>
          </a:xfrm>
          <a:prstGeom prst="rect">
            <a:avLst/>
          </a:prstGeom>
        </p:spPr>
      </p:pic>
    </p:spTree>
  </p:cSld>
  <p:clrMapOvr>
    <a:masterClrMapping/>
  </p:clrMapOvr>
  <p:transition advTm="6252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sr-Latn-CS" smtClean="0"/>
              <a:t>5. travanj 2012.</a:t>
            </a:r>
            <a:endParaRPr lang="en-US"/>
          </a:p>
        </p:txBody>
      </p:sp>
      <p:sp>
        <p:nvSpPr>
          <p:cNvPr id="819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Javni razgovor</a:t>
            </a:r>
            <a:endParaRPr lang="en-US"/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hr-HR" dirty="0" smtClean="0"/>
              <a:t>Semantička usporedba profila usluga</a:t>
            </a:r>
            <a:endParaRPr lang="hr-HR" dirty="0" smtClean="0"/>
          </a:p>
        </p:txBody>
      </p:sp>
      <p:sp>
        <p:nvSpPr>
          <p:cNvPr id="615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340768"/>
            <a:ext cx="9144000" cy="508860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l-PL" dirty="0" smtClean="0"/>
              <a:t>Semantička sličnost dvaju usluga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pl-PL" dirty="0" smtClean="0"/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pl-PL" dirty="0" smtClean="0"/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pl-PL" dirty="0" smtClean="0"/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pl-PL" i="1" dirty="0" smtClean="0">
                <a:latin typeface="Lucida Calligraphy" pitchFamily="66" charset="0"/>
              </a:rPr>
              <a:t>ss</a:t>
            </a:r>
            <a:r>
              <a:rPr lang="pl-PL" i="1" baseline="-25000" dirty="0" smtClean="0">
                <a:latin typeface="Lucida Calligraphy" pitchFamily="66" charset="0"/>
              </a:rPr>
              <a:t>ij</a:t>
            </a:r>
            <a:r>
              <a:rPr lang="pl-PL" sz="1400" i="1" baseline="-60000" dirty="0" smtClean="0">
                <a:latin typeface="Lucida Calligraphy" pitchFamily="66" charset="0"/>
              </a:rPr>
              <a:t> </a:t>
            </a:r>
            <a:r>
              <a:rPr lang="pl-PL" sz="1400" i="1" dirty="0" smtClean="0">
                <a:latin typeface="Lucida Calligraphy" pitchFamily="66" charset="0"/>
              </a:rPr>
              <a:t> </a:t>
            </a:r>
            <a:r>
              <a:rPr lang="pl-PL" i="1" dirty="0" smtClean="0"/>
              <a:t>- </a:t>
            </a:r>
            <a:r>
              <a:rPr lang="pl-PL" dirty="0" smtClean="0"/>
              <a:t>semantička</a:t>
            </a:r>
            <a:r>
              <a:rPr lang="pl-PL" i="1" dirty="0" smtClean="0"/>
              <a:t> </a:t>
            </a:r>
            <a:r>
              <a:rPr lang="pl-PL" dirty="0" smtClean="0"/>
              <a:t>sličnost usluga </a:t>
            </a:r>
            <a:r>
              <a:rPr lang="pl-PL" i="1" dirty="0" smtClean="0"/>
              <a:t>s</a:t>
            </a:r>
            <a:r>
              <a:rPr lang="pl-PL" i="1" baseline="-25000" dirty="0" smtClean="0"/>
              <a:t>i</a:t>
            </a:r>
            <a:r>
              <a:rPr lang="pl-PL" i="1" dirty="0" smtClean="0"/>
              <a:t> </a:t>
            </a:r>
            <a:r>
              <a:rPr lang="pl-PL" dirty="0" smtClean="0"/>
              <a:t>i </a:t>
            </a:r>
            <a:r>
              <a:rPr lang="pl-PL" i="1" dirty="0" smtClean="0"/>
              <a:t>s</a:t>
            </a:r>
            <a:r>
              <a:rPr lang="pl-PL" i="1" baseline="-25000" dirty="0" smtClean="0"/>
              <a:t>j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pl-PL" i="1" dirty="0" smtClean="0">
                <a:latin typeface="Lucida Calligraphy" pitchFamily="66" charset="0"/>
              </a:rPr>
              <a:t>ss(x,y) </a:t>
            </a:r>
            <a:r>
              <a:rPr lang="pl-PL" i="1" dirty="0" smtClean="0"/>
              <a:t>- </a:t>
            </a:r>
            <a:r>
              <a:rPr lang="pl-PL" dirty="0" smtClean="0"/>
              <a:t>semantička</a:t>
            </a:r>
            <a:r>
              <a:rPr lang="pl-PL" i="1" dirty="0" smtClean="0"/>
              <a:t> </a:t>
            </a:r>
            <a:r>
              <a:rPr lang="pl-PL" dirty="0" smtClean="0"/>
              <a:t>sličnost </a:t>
            </a:r>
            <a:r>
              <a:rPr lang="pl-PL" dirty="0" smtClean="0"/>
              <a:t>skupova atributa </a:t>
            </a:r>
            <a:r>
              <a:rPr lang="pl-PL" i="1" dirty="0" smtClean="0"/>
              <a:t>x</a:t>
            </a:r>
            <a:r>
              <a:rPr lang="pl-PL" dirty="0" smtClean="0"/>
              <a:t> i </a:t>
            </a:r>
            <a:r>
              <a:rPr lang="pl-PL" i="1" dirty="0" smtClean="0"/>
              <a:t>y</a:t>
            </a:r>
            <a:endParaRPr lang="pl-PL" i="1" baseline="-25000" dirty="0" smtClean="0"/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pl-PL" i="1" dirty="0" smtClean="0">
                <a:latin typeface="Lucida Calligraphy" pitchFamily="66" charset="0"/>
              </a:rPr>
              <a:t>w</a:t>
            </a:r>
            <a:r>
              <a:rPr lang="pl-PL" i="1" baseline="-25000" dirty="0" smtClean="0">
                <a:latin typeface="Lucida Calligraphy" pitchFamily="66" charset="0"/>
              </a:rPr>
              <a:t>x</a:t>
            </a:r>
            <a:r>
              <a:rPr lang="pl-PL" sz="1400" i="1" baseline="-60000" dirty="0" smtClean="0">
                <a:latin typeface="Lucida Calligraphy" pitchFamily="66" charset="0"/>
              </a:rPr>
              <a:t> </a:t>
            </a:r>
            <a:r>
              <a:rPr lang="pl-PL" sz="1400" i="1" dirty="0" smtClean="0">
                <a:latin typeface="Lucida Calligraphy" pitchFamily="66" charset="0"/>
              </a:rPr>
              <a:t> </a:t>
            </a:r>
            <a:r>
              <a:rPr lang="pl-PL" i="1" dirty="0" smtClean="0"/>
              <a:t>- </a:t>
            </a:r>
            <a:r>
              <a:rPr lang="pl-PL" dirty="0" smtClean="0"/>
              <a:t>težinski faktor za skup atributa </a:t>
            </a:r>
            <a:r>
              <a:rPr lang="pl-PL" i="1" dirty="0" smtClean="0"/>
              <a:t>x</a:t>
            </a:r>
            <a:endParaRPr lang="pl-PL" i="1" baseline="-60000" dirty="0" smtClean="0"/>
          </a:p>
          <a:p>
            <a:pPr lvl="1">
              <a:lnSpc>
                <a:spcPct val="150000"/>
              </a:lnSpc>
              <a:spcBef>
                <a:spcPts val="0"/>
              </a:spcBef>
            </a:pPr>
            <a:endParaRPr lang="pl-PL" dirty="0" smtClean="0"/>
          </a:p>
        </p:txBody>
      </p:sp>
      <p:sp>
        <p:nvSpPr>
          <p:cNvPr id="3" name="Rezervirano mjesto broja slajd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44284D-07D1-4D66-80BB-373BF975B489}" type="slidenum">
              <a:rPr lang="en-US" smtClean="0"/>
              <a:pPr>
                <a:defRPr/>
              </a:pPr>
              <a:t>13</a:t>
            </a:fld>
            <a:r>
              <a:rPr lang="en-US" smtClean="0"/>
              <a:t> o</a:t>
            </a:r>
            <a:r>
              <a:rPr lang="hr-HR" smtClean="0"/>
              <a:t>d</a:t>
            </a:r>
            <a:r>
              <a:rPr lang="en-US" smtClean="0"/>
              <a:t> </a:t>
            </a:r>
            <a:r>
              <a:rPr lang="hr-HR" smtClean="0"/>
              <a:t>19</a:t>
            </a:r>
            <a:endParaRPr lang="en-US" dirty="0"/>
          </a:p>
        </p:txBody>
      </p:sp>
      <p:graphicFrame>
        <p:nvGraphicFramePr>
          <p:cNvPr id="54274" name="Object 2"/>
          <p:cNvGraphicFramePr>
            <a:graphicFrameLocks noChangeAspect="1"/>
          </p:cNvGraphicFramePr>
          <p:nvPr/>
        </p:nvGraphicFramePr>
        <p:xfrm>
          <a:off x="2035175" y="2020888"/>
          <a:ext cx="5335588" cy="1816100"/>
        </p:xfrm>
        <a:graphic>
          <a:graphicData uri="http://schemas.openxmlformats.org/presentationml/2006/ole">
            <p:oleObj spid="_x0000_s54274" name="Equation" r:id="rId4" imgW="2489040" imgH="787320" progId="Equation.3">
              <p:embed/>
            </p:oleObj>
          </a:graphicData>
        </a:graphic>
      </p:graphicFrame>
    </p:spTree>
  </p:cSld>
  <p:clrMapOvr>
    <a:masterClrMapping/>
  </p:clrMapOvr>
  <p:transition advTm="6252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 bwMode="auto">
          <a:xfrm>
            <a:off x="6024570" y="1785926"/>
            <a:ext cx="3357586" cy="4071966"/>
          </a:xfrm>
          <a:prstGeom prst="roundRect">
            <a:avLst/>
          </a:prstGeom>
          <a:solidFill>
            <a:srgbClr val="002060">
              <a:alpha val="1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309530" y="2143116"/>
            <a:ext cx="3071834" cy="2928958"/>
          </a:xfrm>
          <a:prstGeom prst="roundRect">
            <a:avLst/>
          </a:prstGeom>
          <a:solidFill>
            <a:srgbClr val="002060">
              <a:alpha val="1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195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sr-Latn-CS" smtClean="0"/>
              <a:t>5. travanj 2012.</a:t>
            </a:r>
            <a:endParaRPr lang="en-US"/>
          </a:p>
        </p:txBody>
      </p:sp>
      <p:sp>
        <p:nvSpPr>
          <p:cNvPr id="819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Javni razgovor</a:t>
            </a:r>
            <a:endParaRPr lang="en-US"/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hr-HR" dirty="0" smtClean="0"/>
              <a:t>Određivanje skupa sličnih usluga</a:t>
            </a:r>
            <a:endParaRPr lang="hr-HR" dirty="0" smtClean="0"/>
          </a:p>
        </p:txBody>
      </p:sp>
      <p:sp>
        <p:nvSpPr>
          <p:cNvPr id="615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340768"/>
            <a:ext cx="9144000" cy="508860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None/>
            </a:pPr>
            <a:endParaRPr lang="hr-HR" dirty="0" smtClean="0"/>
          </a:p>
          <a:p>
            <a:pPr lvl="1">
              <a:lnSpc>
                <a:spcPct val="150000"/>
              </a:lnSpc>
              <a:spcBef>
                <a:spcPts val="0"/>
              </a:spcBef>
            </a:pPr>
            <a:endParaRPr lang="pl-PL" dirty="0" smtClean="0"/>
          </a:p>
        </p:txBody>
      </p:sp>
      <p:sp>
        <p:nvSpPr>
          <p:cNvPr id="3" name="Rezervirano mjesto broja slajd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44284D-07D1-4D66-80BB-373BF975B489}" type="slidenum">
              <a:rPr lang="en-US" smtClean="0"/>
              <a:pPr>
                <a:defRPr/>
              </a:pPr>
              <a:t>14</a:t>
            </a:fld>
            <a:r>
              <a:rPr lang="en-US" smtClean="0"/>
              <a:t> o</a:t>
            </a:r>
            <a:r>
              <a:rPr lang="hr-HR" smtClean="0"/>
              <a:t>d</a:t>
            </a:r>
            <a:r>
              <a:rPr lang="en-US" smtClean="0"/>
              <a:t> </a:t>
            </a:r>
            <a:r>
              <a:rPr lang="hr-HR" smtClean="0"/>
              <a:t>19</a:t>
            </a:r>
            <a:endParaRPr lang="en-US" dirty="0"/>
          </a:p>
        </p:txBody>
      </p:sp>
      <p:pic>
        <p:nvPicPr>
          <p:cNvPr id="7" name="Picture 6" descr="ss nova.t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844" y="2571744"/>
            <a:ext cx="2590800" cy="742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595282" y="3786190"/>
            <a:ext cx="25003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Profil nove usluge</a:t>
            </a:r>
          </a:p>
          <a:p>
            <a:pPr algn="ctr"/>
            <a:r>
              <a:rPr lang="pl-PL" i="1" dirty="0" smtClean="0">
                <a:latin typeface="Lucida Calligraphy" pitchFamily="66" charset="0"/>
              </a:rPr>
              <a:t>p</a:t>
            </a:r>
            <a:r>
              <a:rPr lang="pl-PL" i="1" baseline="-25000" dirty="0" smtClean="0">
                <a:latin typeface="Lucida Calligraphy" pitchFamily="66" charset="0"/>
              </a:rPr>
              <a:t>s</a:t>
            </a:r>
            <a:r>
              <a:rPr lang="pl-PL" sz="1200" i="1" baseline="-60000" dirty="0" smtClean="0">
                <a:latin typeface="Lucida Calligraphy" pitchFamily="66" charset="0"/>
              </a:rPr>
              <a:t>n</a:t>
            </a:r>
            <a:endParaRPr lang="hr-HR" dirty="0"/>
          </a:p>
        </p:txBody>
      </p:sp>
      <p:sp>
        <p:nvSpPr>
          <p:cNvPr id="14" name="TextBox 13"/>
          <p:cNvSpPr txBox="1"/>
          <p:nvPr/>
        </p:nvSpPr>
        <p:spPr>
          <a:xfrm>
            <a:off x="6024570" y="2500306"/>
            <a:ext cx="33575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Profili postojećih usluga</a:t>
            </a:r>
          </a:p>
          <a:p>
            <a:pPr algn="ctr"/>
            <a:r>
              <a:rPr lang="pl-PL" i="1" dirty="0" smtClean="0">
                <a:latin typeface="Lucida Calligraphy" pitchFamily="66" charset="0"/>
              </a:rPr>
              <a:t>p</a:t>
            </a:r>
            <a:r>
              <a:rPr lang="pl-PL" i="1" baseline="-25000" dirty="0" smtClean="0">
                <a:latin typeface="Lucida Calligraphy" pitchFamily="66" charset="0"/>
              </a:rPr>
              <a:t>s</a:t>
            </a:r>
            <a:r>
              <a:rPr lang="pl-PL" sz="1200" i="1" baseline="-60000" dirty="0" smtClean="0">
                <a:latin typeface="Lucida Calligraphy" pitchFamily="66" charset="0"/>
              </a:rPr>
              <a:t>i,j,k</a:t>
            </a:r>
            <a:endParaRPr lang="hr-HR" dirty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3524240" y="1785926"/>
          <a:ext cx="2286016" cy="18542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{91EBBBCC-DAD2-459C-BE2E-F6DE35CF9A28}</a:tableStyleId>
              </a:tblPr>
              <a:tblGrid>
                <a:gridCol w="1143008"/>
                <a:gridCol w="11430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Usluga</a:t>
                      </a:r>
                      <a:endParaRPr lang="hr-HR" dirty="0"/>
                    </a:p>
                  </a:txBody>
                  <a:tcPr>
                    <a:solidFill>
                      <a:srgbClr val="990000">
                        <a:alpha val="2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Sličnost</a:t>
                      </a:r>
                      <a:endParaRPr lang="hr-HR" dirty="0"/>
                    </a:p>
                  </a:txBody>
                  <a:tcPr>
                    <a:solidFill>
                      <a:srgbClr val="990000">
                        <a:alpha val="23922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i="1" dirty="0" smtClean="0"/>
                        <a:t>i</a:t>
                      </a:r>
                      <a:endParaRPr lang="hr-HR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i="1" dirty="0" smtClean="0"/>
                        <a:t>ss</a:t>
                      </a:r>
                      <a:r>
                        <a:rPr lang="hr-HR" i="1" baseline="-25000" dirty="0" smtClean="0"/>
                        <a:t>ni</a:t>
                      </a:r>
                      <a:endParaRPr lang="hr-HR" i="1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i="1" dirty="0" smtClean="0"/>
                        <a:t>j</a:t>
                      </a:r>
                      <a:endParaRPr lang="hr-HR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i="1" dirty="0" smtClean="0"/>
                        <a:t>ss</a:t>
                      </a:r>
                      <a:r>
                        <a:rPr lang="hr-HR" i="1" baseline="-25000" dirty="0" smtClean="0"/>
                        <a:t>nj</a:t>
                      </a:r>
                      <a:endParaRPr lang="hr-HR" i="1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i="1" dirty="0" smtClean="0"/>
                        <a:t>k</a:t>
                      </a:r>
                      <a:endParaRPr lang="hr-HR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i="1" dirty="0" smtClean="0"/>
                        <a:t>ss</a:t>
                      </a:r>
                      <a:r>
                        <a:rPr lang="hr-HR" i="1" baseline="-25000" dirty="0" smtClean="0"/>
                        <a:t>nk</a:t>
                      </a:r>
                      <a:endParaRPr lang="hr-HR" i="1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...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...</a:t>
                      </a:r>
                      <a:endParaRPr lang="hr-H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3595678" y="4071942"/>
            <a:ext cx="22145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Prag sličnosti</a:t>
            </a:r>
          </a:p>
          <a:p>
            <a:pPr algn="ctr"/>
            <a:r>
              <a:rPr lang="hr-HR" i="1" dirty="0" smtClean="0"/>
              <a:t>ss</a:t>
            </a:r>
            <a:r>
              <a:rPr lang="hr-HR" i="1" baseline="-25000" dirty="0" smtClean="0"/>
              <a:t>xy </a:t>
            </a:r>
            <a:r>
              <a:rPr lang="hr-HR" i="1" dirty="0" smtClean="0"/>
              <a:t>≥ ss</a:t>
            </a:r>
            <a:r>
              <a:rPr lang="hr-HR" i="1" baseline="-25000" dirty="0" smtClean="0"/>
              <a:t>min</a:t>
            </a:r>
          </a:p>
        </p:txBody>
      </p:sp>
      <p:sp>
        <p:nvSpPr>
          <p:cNvPr id="18" name="Freeform 17"/>
          <p:cNvSpPr/>
          <p:nvPr/>
        </p:nvSpPr>
        <p:spPr bwMode="auto">
          <a:xfrm>
            <a:off x="3670993" y="2154084"/>
            <a:ext cx="1921733" cy="417660"/>
          </a:xfrm>
          <a:custGeom>
            <a:avLst/>
            <a:gdLst>
              <a:gd name="connsiteX0" fmla="*/ 220523 w 1921733"/>
              <a:gd name="connsiteY0" fmla="*/ 31898 h 489098"/>
              <a:gd name="connsiteX1" fmla="*/ 146095 w 1921733"/>
              <a:gd name="connsiteY1" fmla="*/ 42531 h 489098"/>
              <a:gd name="connsiteX2" fmla="*/ 50402 w 1921733"/>
              <a:gd name="connsiteY2" fmla="*/ 95693 h 489098"/>
              <a:gd name="connsiteX3" fmla="*/ 29137 w 1921733"/>
              <a:gd name="connsiteY3" fmla="*/ 116959 h 489098"/>
              <a:gd name="connsiteX4" fmla="*/ 29137 w 1921733"/>
              <a:gd name="connsiteY4" fmla="*/ 329610 h 489098"/>
              <a:gd name="connsiteX5" fmla="*/ 92933 w 1921733"/>
              <a:gd name="connsiteY5" fmla="*/ 361507 h 489098"/>
              <a:gd name="connsiteX6" fmla="*/ 124830 w 1921733"/>
              <a:gd name="connsiteY6" fmla="*/ 382773 h 489098"/>
              <a:gd name="connsiteX7" fmla="*/ 188626 w 1921733"/>
              <a:gd name="connsiteY7" fmla="*/ 404038 h 489098"/>
              <a:gd name="connsiteX8" fmla="*/ 220523 w 1921733"/>
              <a:gd name="connsiteY8" fmla="*/ 425303 h 489098"/>
              <a:gd name="connsiteX9" fmla="*/ 305584 w 1921733"/>
              <a:gd name="connsiteY9" fmla="*/ 446568 h 489098"/>
              <a:gd name="connsiteX10" fmla="*/ 348114 w 1921733"/>
              <a:gd name="connsiteY10" fmla="*/ 467833 h 489098"/>
              <a:gd name="connsiteX11" fmla="*/ 528867 w 1921733"/>
              <a:gd name="connsiteY11" fmla="*/ 489098 h 489098"/>
              <a:gd name="connsiteX12" fmla="*/ 954170 w 1921733"/>
              <a:gd name="connsiteY12" fmla="*/ 478466 h 489098"/>
              <a:gd name="connsiteX13" fmla="*/ 1113658 w 1921733"/>
              <a:gd name="connsiteY13" fmla="*/ 467833 h 489098"/>
              <a:gd name="connsiteX14" fmla="*/ 1156188 w 1921733"/>
              <a:gd name="connsiteY14" fmla="*/ 457200 h 489098"/>
              <a:gd name="connsiteX15" fmla="*/ 1315677 w 1921733"/>
              <a:gd name="connsiteY15" fmla="*/ 446568 h 489098"/>
              <a:gd name="connsiteX16" fmla="*/ 1432635 w 1921733"/>
              <a:gd name="connsiteY16" fmla="*/ 425303 h 489098"/>
              <a:gd name="connsiteX17" fmla="*/ 1496430 w 1921733"/>
              <a:gd name="connsiteY17" fmla="*/ 404038 h 489098"/>
              <a:gd name="connsiteX18" fmla="*/ 1592123 w 1921733"/>
              <a:gd name="connsiteY18" fmla="*/ 382773 h 489098"/>
              <a:gd name="connsiteX19" fmla="*/ 1624021 w 1921733"/>
              <a:gd name="connsiteY19" fmla="*/ 372140 h 489098"/>
              <a:gd name="connsiteX20" fmla="*/ 1666551 w 1921733"/>
              <a:gd name="connsiteY20" fmla="*/ 361507 h 489098"/>
              <a:gd name="connsiteX21" fmla="*/ 1698449 w 1921733"/>
              <a:gd name="connsiteY21" fmla="*/ 350875 h 489098"/>
              <a:gd name="connsiteX22" fmla="*/ 1783509 w 1921733"/>
              <a:gd name="connsiteY22" fmla="*/ 329610 h 489098"/>
              <a:gd name="connsiteX23" fmla="*/ 1847305 w 1921733"/>
              <a:gd name="connsiteY23" fmla="*/ 297712 h 489098"/>
              <a:gd name="connsiteX24" fmla="*/ 1879202 w 1921733"/>
              <a:gd name="connsiteY24" fmla="*/ 276447 h 489098"/>
              <a:gd name="connsiteX25" fmla="*/ 1900467 w 1921733"/>
              <a:gd name="connsiteY25" fmla="*/ 233917 h 489098"/>
              <a:gd name="connsiteX26" fmla="*/ 1921733 w 1921733"/>
              <a:gd name="connsiteY26" fmla="*/ 202019 h 489098"/>
              <a:gd name="connsiteX27" fmla="*/ 1900467 w 1921733"/>
              <a:gd name="connsiteY27" fmla="*/ 95693 h 489098"/>
              <a:gd name="connsiteX28" fmla="*/ 1889835 w 1921733"/>
              <a:gd name="connsiteY28" fmla="*/ 63796 h 489098"/>
              <a:gd name="connsiteX29" fmla="*/ 1847305 w 1921733"/>
              <a:gd name="connsiteY29" fmla="*/ 42531 h 489098"/>
              <a:gd name="connsiteX30" fmla="*/ 1740979 w 1921733"/>
              <a:gd name="connsiteY30" fmla="*/ 10633 h 489098"/>
              <a:gd name="connsiteX31" fmla="*/ 1645286 w 1921733"/>
              <a:gd name="connsiteY31" fmla="*/ 0 h 489098"/>
              <a:gd name="connsiteX32" fmla="*/ 443807 w 1921733"/>
              <a:gd name="connsiteY32" fmla="*/ 10633 h 489098"/>
              <a:gd name="connsiteX33" fmla="*/ 401277 w 1921733"/>
              <a:gd name="connsiteY33" fmla="*/ 21266 h 489098"/>
              <a:gd name="connsiteX34" fmla="*/ 284319 w 1921733"/>
              <a:gd name="connsiteY34" fmla="*/ 42531 h 489098"/>
              <a:gd name="connsiteX35" fmla="*/ 220523 w 1921733"/>
              <a:gd name="connsiteY35" fmla="*/ 63796 h 489098"/>
              <a:gd name="connsiteX36" fmla="*/ 188626 w 1921733"/>
              <a:gd name="connsiteY36" fmla="*/ 85061 h 489098"/>
              <a:gd name="connsiteX37" fmla="*/ 156728 w 1921733"/>
              <a:gd name="connsiteY37" fmla="*/ 127591 h 489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921733" h="489098">
                <a:moveTo>
                  <a:pt x="220523" y="31898"/>
                </a:moveTo>
                <a:cubicBezTo>
                  <a:pt x="195714" y="35442"/>
                  <a:pt x="170670" y="37616"/>
                  <a:pt x="146095" y="42531"/>
                </a:cubicBezTo>
                <a:cubicBezTo>
                  <a:pt x="112670" y="49216"/>
                  <a:pt x="71717" y="74377"/>
                  <a:pt x="50402" y="95693"/>
                </a:cubicBezTo>
                <a:lnTo>
                  <a:pt x="29137" y="116959"/>
                </a:lnTo>
                <a:cubicBezTo>
                  <a:pt x="2733" y="196172"/>
                  <a:pt x="0" y="191210"/>
                  <a:pt x="29137" y="329610"/>
                </a:cubicBezTo>
                <a:cubicBezTo>
                  <a:pt x="32248" y="344389"/>
                  <a:pt x="82338" y="357976"/>
                  <a:pt x="92933" y="361507"/>
                </a:cubicBezTo>
                <a:cubicBezTo>
                  <a:pt x="103565" y="368596"/>
                  <a:pt x="113153" y="377583"/>
                  <a:pt x="124830" y="382773"/>
                </a:cubicBezTo>
                <a:cubicBezTo>
                  <a:pt x="145314" y="391877"/>
                  <a:pt x="169975" y="391604"/>
                  <a:pt x="188626" y="404038"/>
                </a:cubicBezTo>
                <a:cubicBezTo>
                  <a:pt x="199258" y="411126"/>
                  <a:pt x="208514" y="420936"/>
                  <a:pt x="220523" y="425303"/>
                </a:cubicBezTo>
                <a:cubicBezTo>
                  <a:pt x="247990" y="435291"/>
                  <a:pt x="279443" y="433498"/>
                  <a:pt x="305584" y="446568"/>
                </a:cubicBezTo>
                <a:cubicBezTo>
                  <a:pt x="319761" y="453656"/>
                  <a:pt x="333077" y="462821"/>
                  <a:pt x="348114" y="467833"/>
                </a:cubicBezTo>
                <a:cubicBezTo>
                  <a:pt x="392456" y="482614"/>
                  <a:pt x="502925" y="486936"/>
                  <a:pt x="528867" y="489098"/>
                </a:cubicBezTo>
                <a:lnTo>
                  <a:pt x="954170" y="478466"/>
                </a:lnTo>
                <a:cubicBezTo>
                  <a:pt x="1007415" y="476530"/>
                  <a:pt x="1060670" y="473411"/>
                  <a:pt x="1113658" y="467833"/>
                </a:cubicBezTo>
                <a:cubicBezTo>
                  <a:pt x="1128191" y="466303"/>
                  <a:pt x="1141655" y="458730"/>
                  <a:pt x="1156188" y="457200"/>
                </a:cubicBezTo>
                <a:cubicBezTo>
                  <a:pt x="1209176" y="451622"/>
                  <a:pt x="1262514" y="450112"/>
                  <a:pt x="1315677" y="446568"/>
                </a:cubicBezTo>
                <a:cubicBezTo>
                  <a:pt x="1402970" y="417468"/>
                  <a:pt x="1264330" y="461368"/>
                  <a:pt x="1432635" y="425303"/>
                </a:cubicBezTo>
                <a:cubicBezTo>
                  <a:pt x="1454553" y="420606"/>
                  <a:pt x="1474450" y="408434"/>
                  <a:pt x="1496430" y="404038"/>
                </a:cubicBezTo>
                <a:cubicBezTo>
                  <a:pt x="1532960" y="396732"/>
                  <a:pt x="1557096" y="392781"/>
                  <a:pt x="1592123" y="382773"/>
                </a:cubicBezTo>
                <a:cubicBezTo>
                  <a:pt x="1602900" y="379694"/>
                  <a:pt x="1613244" y="375219"/>
                  <a:pt x="1624021" y="372140"/>
                </a:cubicBezTo>
                <a:cubicBezTo>
                  <a:pt x="1638072" y="368125"/>
                  <a:pt x="1652500" y="365521"/>
                  <a:pt x="1666551" y="361507"/>
                </a:cubicBezTo>
                <a:cubicBezTo>
                  <a:pt x="1677328" y="358428"/>
                  <a:pt x="1687636" y="353824"/>
                  <a:pt x="1698449" y="350875"/>
                </a:cubicBezTo>
                <a:cubicBezTo>
                  <a:pt x="1726645" y="343185"/>
                  <a:pt x="1783509" y="329610"/>
                  <a:pt x="1783509" y="329610"/>
                </a:cubicBezTo>
                <a:cubicBezTo>
                  <a:pt x="1874929" y="268665"/>
                  <a:pt x="1759259" y="341736"/>
                  <a:pt x="1847305" y="297712"/>
                </a:cubicBezTo>
                <a:cubicBezTo>
                  <a:pt x="1858734" y="291997"/>
                  <a:pt x="1868570" y="283535"/>
                  <a:pt x="1879202" y="276447"/>
                </a:cubicBezTo>
                <a:cubicBezTo>
                  <a:pt x="1886290" y="262270"/>
                  <a:pt x="1892603" y="247679"/>
                  <a:pt x="1900467" y="233917"/>
                </a:cubicBezTo>
                <a:cubicBezTo>
                  <a:pt x="1906807" y="222822"/>
                  <a:pt x="1921733" y="214798"/>
                  <a:pt x="1921733" y="202019"/>
                </a:cubicBezTo>
                <a:cubicBezTo>
                  <a:pt x="1921733" y="165875"/>
                  <a:pt x="1908594" y="130911"/>
                  <a:pt x="1900467" y="95693"/>
                </a:cubicBezTo>
                <a:cubicBezTo>
                  <a:pt x="1897947" y="84773"/>
                  <a:pt x="1897760" y="71721"/>
                  <a:pt x="1889835" y="63796"/>
                </a:cubicBezTo>
                <a:cubicBezTo>
                  <a:pt x="1878627" y="52588"/>
                  <a:pt x="1862021" y="48417"/>
                  <a:pt x="1847305" y="42531"/>
                </a:cubicBezTo>
                <a:cubicBezTo>
                  <a:pt x="1829198" y="35288"/>
                  <a:pt x="1766433" y="14549"/>
                  <a:pt x="1740979" y="10633"/>
                </a:cubicBezTo>
                <a:cubicBezTo>
                  <a:pt x="1709258" y="5753"/>
                  <a:pt x="1677184" y="3544"/>
                  <a:pt x="1645286" y="0"/>
                </a:cubicBezTo>
                <a:lnTo>
                  <a:pt x="443807" y="10633"/>
                </a:lnTo>
                <a:cubicBezTo>
                  <a:pt x="429196" y="10883"/>
                  <a:pt x="415654" y="18652"/>
                  <a:pt x="401277" y="21266"/>
                </a:cubicBezTo>
                <a:cubicBezTo>
                  <a:pt x="331561" y="33942"/>
                  <a:pt x="339979" y="25833"/>
                  <a:pt x="284319" y="42531"/>
                </a:cubicBezTo>
                <a:cubicBezTo>
                  <a:pt x="262849" y="48972"/>
                  <a:pt x="239174" y="51362"/>
                  <a:pt x="220523" y="63796"/>
                </a:cubicBezTo>
                <a:lnTo>
                  <a:pt x="188626" y="85061"/>
                </a:lnTo>
                <a:cubicBezTo>
                  <a:pt x="175487" y="124477"/>
                  <a:pt x="188018" y="111947"/>
                  <a:pt x="156728" y="127591"/>
                </a:cubicBezTo>
              </a:path>
            </a:pathLst>
          </a:cu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3667116" y="2928934"/>
            <a:ext cx="1921733" cy="417660"/>
          </a:xfrm>
          <a:custGeom>
            <a:avLst/>
            <a:gdLst>
              <a:gd name="connsiteX0" fmla="*/ 220523 w 1921733"/>
              <a:gd name="connsiteY0" fmla="*/ 31898 h 489098"/>
              <a:gd name="connsiteX1" fmla="*/ 146095 w 1921733"/>
              <a:gd name="connsiteY1" fmla="*/ 42531 h 489098"/>
              <a:gd name="connsiteX2" fmla="*/ 50402 w 1921733"/>
              <a:gd name="connsiteY2" fmla="*/ 95693 h 489098"/>
              <a:gd name="connsiteX3" fmla="*/ 29137 w 1921733"/>
              <a:gd name="connsiteY3" fmla="*/ 116959 h 489098"/>
              <a:gd name="connsiteX4" fmla="*/ 29137 w 1921733"/>
              <a:gd name="connsiteY4" fmla="*/ 329610 h 489098"/>
              <a:gd name="connsiteX5" fmla="*/ 92933 w 1921733"/>
              <a:gd name="connsiteY5" fmla="*/ 361507 h 489098"/>
              <a:gd name="connsiteX6" fmla="*/ 124830 w 1921733"/>
              <a:gd name="connsiteY6" fmla="*/ 382773 h 489098"/>
              <a:gd name="connsiteX7" fmla="*/ 188626 w 1921733"/>
              <a:gd name="connsiteY7" fmla="*/ 404038 h 489098"/>
              <a:gd name="connsiteX8" fmla="*/ 220523 w 1921733"/>
              <a:gd name="connsiteY8" fmla="*/ 425303 h 489098"/>
              <a:gd name="connsiteX9" fmla="*/ 305584 w 1921733"/>
              <a:gd name="connsiteY9" fmla="*/ 446568 h 489098"/>
              <a:gd name="connsiteX10" fmla="*/ 348114 w 1921733"/>
              <a:gd name="connsiteY10" fmla="*/ 467833 h 489098"/>
              <a:gd name="connsiteX11" fmla="*/ 528867 w 1921733"/>
              <a:gd name="connsiteY11" fmla="*/ 489098 h 489098"/>
              <a:gd name="connsiteX12" fmla="*/ 954170 w 1921733"/>
              <a:gd name="connsiteY12" fmla="*/ 478466 h 489098"/>
              <a:gd name="connsiteX13" fmla="*/ 1113658 w 1921733"/>
              <a:gd name="connsiteY13" fmla="*/ 467833 h 489098"/>
              <a:gd name="connsiteX14" fmla="*/ 1156188 w 1921733"/>
              <a:gd name="connsiteY14" fmla="*/ 457200 h 489098"/>
              <a:gd name="connsiteX15" fmla="*/ 1315677 w 1921733"/>
              <a:gd name="connsiteY15" fmla="*/ 446568 h 489098"/>
              <a:gd name="connsiteX16" fmla="*/ 1432635 w 1921733"/>
              <a:gd name="connsiteY16" fmla="*/ 425303 h 489098"/>
              <a:gd name="connsiteX17" fmla="*/ 1496430 w 1921733"/>
              <a:gd name="connsiteY17" fmla="*/ 404038 h 489098"/>
              <a:gd name="connsiteX18" fmla="*/ 1592123 w 1921733"/>
              <a:gd name="connsiteY18" fmla="*/ 382773 h 489098"/>
              <a:gd name="connsiteX19" fmla="*/ 1624021 w 1921733"/>
              <a:gd name="connsiteY19" fmla="*/ 372140 h 489098"/>
              <a:gd name="connsiteX20" fmla="*/ 1666551 w 1921733"/>
              <a:gd name="connsiteY20" fmla="*/ 361507 h 489098"/>
              <a:gd name="connsiteX21" fmla="*/ 1698449 w 1921733"/>
              <a:gd name="connsiteY21" fmla="*/ 350875 h 489098"/>
              <a:gd name="connsiteX22" fmla="*/ 1783509 w 1921733"/>
              <a:gd name="connsiteY22" fmla="*/ 329610 h 489098"/>
              <a:gd name="connsiteX23" fmla="*/ 1847305 w 1921733"/>
              <a:gd name="connsiteY23" fmla="*/ 297712 h 489098"/>
              <a:gd name="connsiteX24" fmla="*/ 1879202 w 1921733"/>
              <a:gd name="connsiteY24" fmla="*/ 276447 h 489098"/>
              <a:gd name="connsiteX25" fmla="*/ 1900467 w 1921733"/>
              <a:gd name="connsiteY25" fmla="*/ 233917 h 489098"/>
              <a:gd name="connsiteX26" fmla="*/ 1921733 w 1921733"/>
              <a:gd name="connsiteY26" fmla="*/ 202019 h 489098"/>
              <a:gd name="connsiteX27" fmla="*/ 1900467 w 1921733"/>
              <a:gd name="connsiteY27" fmla="*/ 95693 h 489098"/>
              <a:gd name="connsiteX28" fmla="*/ 1889835 w 1921733"/>
              <a:gd name="connsiteY28" fmla="*/ 63796 h 489098"/>
              <a:gd name="connsiteX29" fmla="*/ 1847305 w 1921733"/>
              <a:gd name="connsiteY29" fmla="*/ 42531 h 489098"/>
              <a:gd name="connsiteX30" fmla="*/ 1740979 w 1921733"/>
              <a:gd name="connsiteY30" fmla="*/ 10633 h 489098"/>
              <a:gd name="connsiteX31" fmla="*/ 1645286 w 1921733"/>
              <a:gd name="connsiteY31" fmla="*/ 0 h 489098"/>
              <a:gd name="connsiteX32" fmla="*/ 443807 w 1921733"/>
              <a:gd name="connsiteY32" fmla="*/ 10633 h 489098"/>
              <a:gd name="connsiteX33" fmla="*/ 401277 w 1921733"/>
              <a:gd name="connsiteY33" fmla="*/ 21266 h 489098"/>
              <a:gd name="connsiteX34" fmla="*/ 284319 w 1921733"/>
              <a:gd name="connsiteY34" fmla="*/ 42531 h 489098"/>
              <a:gd name="connsiteX35" fmla="*/ 220523 w 1921733"/>
              <a:gd name="connsiteY35" fmla="*/ 63796 h 489098"/>
              <a:gd name="connsiteX36" fmla="*/ 188626 w 1921733"/>
              <a:gd name="connsiteY36" fmla="*/ 85061 h 489098"/>
              <a:gd name="connsiteX37" fmla="*/ 156728 w 1921733"/>
              <a:gd name="connsiteY37" fmla="*/ 127591 h 489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921733" h="489098">
                <a:moveTo>
                  <a:pt x="220523" y="31898"/>
                </a:moveTo>
                <a:cubicBezTo>
                  <a:pt x="195714" y="35442"/>
                  <a:pt x="170670" y="37616"/>
                  <a:pt x="146095" y="42531"/>
                </a:cubicBezTo>
                <a:cubicBezTo>
                  <a:pt x="112670" y="49216"/>
                  <a:pt x="71717" y="74377"/>
                  <a:pt x="50402" y="95693"/>
                </a:cubicBezTo>
                <a:lnTo>
                  <a:pt x="29137" y="116959"/>
                </a:lnTo>
                <a:cubicBezTo>
                  <a:pt x="2733" y="196172"/>
                  <a:pt x="0" y="191210"/>
                  <a:pt x="29137" y="329610"/>
                </a:cubicBezTo>
                <a:cubicBezTo>
                  <a:pt x="32248" y="344389"/>
                  <a:pt x="82338" y="357976"/>
                  <a:pt x="92933" y="361507"/>
                </a:cubicBezTo>
                <a:cubicBezTo>
                  <a:pt x="103565" y="368596"/>
                  <a:pt x="113153" y="377583"/>
                  <a:pt x="124830" y="382773"/>
                </a:cubicBezTo>
                <a:cubicBezTo>
                  <a:pt x="145314" y="391877"/>
                  <a:pt x="169975" y="391604"/>
                  <a:pt x="188626" y="404038"/>
                </a:cubicBezTo>
                <a:cubicBezTo>
                  <a:pt x="199258" y="411126"/>
                  <a:pt x="208514" y="420936"/>
                  <a:pt x="220523" y="425303"/>
                </a:cubicBezTo>
                <a:cubicBezTo>
                  <a:pt x="247990" y="435291"/>
                  <a:pt x="279443" y="433498"/>
                  <a:pt x="305584" y="446568"/>
                </a:cubicBezTo>
                <a:cubicBezTo>
                  <a:pt x="319761" y="453656"/>
                  <a:pt x="333077" y="462821"/>
                  <a:pt x="348114" y="467833"/>
                </a:cubicBezTo>
                <a:cubicBezTo>
                  <a:pt x="392456" y="482614"/>
                  <a:pt x="502925" y="486936"/>
                  <a:pt x="528867" y="489098"/>
                </a:cubicBezTo>
                <a:lnTo>
                  <a:pt x="954170" y="478466"/>
                </a:lnTo>
                <a:cubicBezTo>
                  <a:pt x="1007415" y="476530"/>
                  <a:pt x="1060670" y="473411"/>
                  <a:pt x="1113658" y="467833"/>
                </a:cubicBezTo>
                <a:cubicBezTo>
                  <a:pt x="1128191" y="466303"/>
                  <a:pt x="1141655" y="458730"/>
                  <a:pt x="1156188" y="457200"/>
                </a:cubicBezTo>
                <a:cubicBezTo>
                  <a:pt x="1209176" y="451622"/>
                  <a:pt x="1262514" y="450112"/>
                  <a:pt x="1315677" y="446568"/>
                </a:cubicBezTo>
                <a:cubicBezTo>
                  <a:pt x="1402970" y="417468"/>
                  <a:pt x="1264330" y="461368"/>
                  <a:pt x="1432635" y="425303"/>
                </a:cubicBezTo>
                <a:cubicBezTo>
                  <a:pt x="1454553" y="420606"/>
                  <a:pt x="1474450" y="408434"/>
                  <a:pt x="1496430" y="404038"/>
                </a:cubicBezTo>
                <a:cubicBezTo>
                  <a:pt x="1532960" y="396732"/>
                  <a:pt x="1557096" y="392781"/>
                  <a:pt x="1592123" y="382773"/>
                </a:cubicBezTo>
                <a:cubicBezTo>
                  <a:pt x="1602900" y="379694"/>
                  <a:pt x="1613244" y="375219"/>
                  <a:pt x="1624021" y="372140"/>
                </a:cubicBezTo>
                <a:cubicBezTo>
                  <a:pt x="1638072" y="368125"/>
                  <a:pt x="1652500" y="365521"/>
                  <a:pt x="1666551" y="361507"/>
                </a:cubicBezTo>
                <a:cubicBezTo>
                  <a:pt x="1677328" y="358428"/>
                  <a:pt x="1687636" y="353824"/>
                  <a:pt x="1698449" y="350875"/>
                </a:cubicBezTo>
                <a:cubicBezTo>
                  <a:pt x="1726645" y="343185"/>
                  <a:pt x="1783509" y="329610"/>
                  <a:pt x="1783509" y="329610"/>
                </a:cubicBezTo>
                <a:cubicBezTo>
                  <a:pt x="1874929" y="268665"/>
                  <a:pt x="1759259" y="341736"/>
                  <a:pt x="1847305" y="297712"/>
                </a:cubicBezTo>
                <a:cubicBezTo>
                  <a:pt x="1858734" y="291997"/>
                  <a:pt x="1868570" y="283535"/>
                  <a:pt x="1879202" y="276447"/>
                </a:cubicBezTo>
                <a:cubicBezTo>
                  <a:pt x="1886290" y="262270"/>
                  <a:pt x="1892603" y="247679"/>
                  <a:pt x="1900467" y="233917"/>
                </a:cubicBezTo>
                <a:cubicBezTo>
                  <a:pt x="1906807" y="222822"/>
                  <a:pt x="1921733" y="214798"/>
                  <a:pt x="1921733" y="202019"/>
                </a:cubicBezTo>
                <a:cubicBezTo>
                  <a:pt x="1921733" y="165875"/>
                  <a:pt x="1908594" y="130911"/>
                  <a:pt x="1900467" y="95693"/>
                </a:cubicBezTo>
                <a:cubicBezTo>
                  <a:pt x="1897947" y="84773"/>
                  <a:pt x="1897760" y="71721"/>
                  <a:pt x="1889835" y="63796"/>
                </a:cubicBezTo>
                <a:cubicBezTo>
                  <a:pt x="1878627" y="52588"/>
                  <a:pt x="1862021" y="48417"/>
                  <a:pt x="1847305" y="42531"/>
                </a:cubicBezTo>
                <a:cubicBezTo>
                  <a:pt x="1829198" y="35288"/>
                  <a:pt x="1766433" y="14549"/>
                  <a:pt x="1740979" y="10633"/>
                </a:cubicBezTo>
                <a:cubicBezTo>
                  <a:pt x="1709258" y="5753"/>
                  <a:pt x="1677184" y="3544"/>
                  <a:pt x="1645286" y="0"/>
                </a:cubicBezTo>
                <a:lnTo>
                  <a:pt x="443807" y="10633"/>
                </a:lnTo>
                <a:cubicBezTo>
                  <a:pt x="429196" y="10883"/>
                  <a:pt x="415654" y="18652"/>
                  <a:pt x="401277" y="21266"/>
                </a:cubicBezTo>
                <a:cubicBezTo>
                  <a:pt x="331561" y="33942"/>
                  <a:pt x="339979" y="25833"/>
                  <a:pt x="284319" y="42531"/>
                </a:cubicBezTo>
                <a:cubicBezTo>
                  <a:pt x="262849" y="48972"/>
                  <a:pt x="239174" y="51362"/>
                  <a:pt x="220523" y="63796"/>
                </a:cubicBezTo>
                <a:lnTo>
                  <a:pt x="188626" y="85061"/>
                </a:lnTo>
                <a:cubicBezTo>
                  <a:pt x="175487" y="124477"/>
                  <a:pt x="188018" y="111947"/>
                  <a:pt x="156728" y="127591"/>
                </a:cubicBezTo>
              </a:path>
            </a:pathLst>
          </a:cu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8" name="Picture 7" descr="ss stara1.t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9873" y="3643314"/>
            <a:ext cx="2695575" cy="800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ss stara2.t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4636" y="3802839"/>
            <a:ext cx="2686050" cy="781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ss stara3.t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24636" y="3943314"/>
            <a:ext cx="2686050" cy="800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8" name="TextBox 27"/>
          <p:cNvSpPr txBox="1"/>
          <p:nvPr/>
        </p:nvSpPr>
        <p:spPr>
          <a:xfrm>
            <a:off x="6024570" y="2500306"/>
            <a:ext cx="33575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Skup sličnih usluga</a:t>
            </a:r>
          </a:p>
          <a:p>
            <a:pPr algn="ctr"/>
            <a:r>
              <a:rPr lang="pl-PL" i="1" dirty="0" smtClean="0">
                <a:latin typeface="Lucida Calligraphy" pitchFamily="66" charset="0"/>
              </a:rPr>
              <a:t>p</a:t>
            </a:r>
            <a:r>
              <a:rPr lang="pl-PL" i="1" baseline="-25000" dirty="0" smtClean="0">
                <a:latin typeface="Lucida Calligraphy" pitchFamily="66" charset="0"/>
              </a:rPr>
              <a:t>s</a:t>
            </a:r>
            <a:r>
              <a:rPr lang="pl-PL" sz="1200" i="1" baseline="-60000" dirty="0" smtClean="0">
                <a:latin typeface="Lucida Calligraphy" pitchFamily="66" charset="0"/>
              </a:rPr>
              <a:t>i,j</a:t>
            </a:r>
            <a:endParaRPr lang="hr-HR" dirty="0"/>
          </a:p>
        </p:txBody>
      </p:sp>
    </p:spTree>
  </p:cSld>
  <p:clrMapOvr>
    <a:masterClrMapping/>
  </p:clrMapOvr>
  <p:transition advTm="625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</p:cBhvr>
                                      <p:by x="67000" y="67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46716E-6 -3.33333E-6 L -0.00225 -0.13148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</p:cBhvr>
                                      <p:by x="67000" y="67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5 -0.13148 L -0.00225 0.0048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4" grpId="1"/>
      <p:bldP spid="17" grpId="0"/>
      <p:bldP spid="17" grpId="1"/>
      <p:bldP spid="18" grpId="0" animBg="1"/>
      <p:bldP spid="18" grpId="1" animBg="1"/>
      <p:bldP spid="20" grpId="0" animBg="1"/>
      <p:bldP spid="20" grpId="1" animBg="1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sr-Latn-CS" smtClean="0"/>
              <a:t>5. travanj 2012.</a:t>
            </a:r>
            <a:endParaRPr lang="en-US"/>
          </a:p>
        </p:txBody>
      </p:sp>
      <p:sp>
        <p:nvSpPr>
          <p:cNvPr id="819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Javni razgovor</a:t>
            </a:r>
            <a:endParaRPr lang="en-US"/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hr-HR" dirty="0" smtClean="0"/>
              <a:t>Modeliranje rasta nove usluge</a:t>
            </a:r>
            <a:endParaRPr lang="hr-HR" dirty="0" smtClean="0"/>
          </a:p>
        </p:txBody>
      </p:sp>
      <p:sp>
        <p:nvSpPr>
          <p:cNvPr id="615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340768"/>
            <a:ext cx="9144000" cy="5088607"/>
          </a:xfrm>
        </p:spPr>
        <p:txBody>
          <a:bodyPr>
            <a:normAutofit/>
          </a:bodyPr>
          <a:lstStyle/>
          <a:p>
            <a:r>
              <a:rPr lang="hr-HR" dirty="0" smtClean="0"/>
              <a:t>Skup ulaznih podataka</a:t>
            </a:r>
          </a:p>
          <a:p>
            <a:pPr lvl="1"/>
            <a:r>
              <a:rPr lang="hr-HR" dirty="0" smtClean="0"/>
              <a:t>Skup usluga sličnih novoj usluzi</a:t>
            </a:r>
          </a:p>
          <a:p>
            <a:pPr lvl="1"/>
            <a:r>
              <a:rPr lang="hr-HR" dirty="0" smtClean="0"/>
              <a:t>Skup semantičkih sličnosti nove usluge s postojećim uslugama</a:t>
            </a:r>
          </a:p>
          <a:p>
            <a:pPr lvl="1"/>
            <a:r>
              <a:rPr lang="hr-HR" dirty="0" smtClean="0"/>
              <a:t>Modeli rasta i pripadajući parametri za postojeće usluge</a:t>
            </a:r>
          </a:p>
          <a:p>
            <a:r>
              <a:rPr lang="hr-HR" dirty="0" smtClean="0"/>
              <a:t>Algoritam izračuna parametara modela rasta nove usluge</a:t>
            </a:r>
          </a:p>
          <a:p>
            <a:r>
              <a:rPr lang="hr-HR" dirty="0" smtClean="0"/>
              <a:t>Predviđanje prihvaćenosti nove usluge na tržištu</a:t>
            </a:r>
          </a:p>
          <a:p>
            <a:pPr lvl="1">
              <a:buNone/>
            </a:pPr>
            <a:endParaRPr lang="hr-HR" dirty="0" smtClean="0"/>
          </a:p>
          <a:p>
            <a:pPr lvl="1">
              <a:lnSpc>
                <a:spcPct val="150000"/>
              </a:lnSpc>
              <a:spcBef>
                <a:spcPts val="0"/>
              </a:spcBef>
            </a:pPr>
            <a:endParaRPr lang="pl-PL" dirty="0" smtClean="0"/>
          </a:p>
        </p:txBody>
      </p:sp>
      <p:sp>
        <p:nvSpPr>
          <p:cNvPr id="3" name="Rezervirano mjesto broja slajd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44284D-07D1-4D66-80BB-373BF975B489}" type="slidenum">
              <a:rPr lang="en-US" smtClean="0"/>
              <a:pPr>
                <a:defRPr/>
              </a:pPr>
              <a:t>15</a:t>
            </a:fld>
            <a:r>
              <a:rPr lang="en-US" smtClean="0"/>
              <a:t> o</a:t>
            </a:r>
            <a:r>
              <a:rPr lang="hr-HR" smtClean="0"/>
              <a:t>d</a:t>
            </a:r>
            <a:r>
              <a:rPr lang="en-US" smtClean="0"/>
              <a:t> </a:t>
            </a:r>
            <a:r>
              <a:rPr lang="hr-HR" smtClean="0"/>
              <a:t>19</a:t>
            </a:r>
            <a:endParaRPr lang="en-US" dirty="0"/>
          </a:p>
        </p:txBody>
      </p:sp>
    </p:spTree>
  </p:cSld>
  <p:clrMapOvr>
    <a:masterClrMapping/>
  </p:clrMapOvr>
  <p:transition advTm="6252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sr-Latn-CS" smtClean="0"/>
              <a:t>5. travanj 2012.</a:t>
            </a:r>
            <a:endParaRPr lang="en-US"/>
          </a:p>
        </p:txBody>
      </p:sp>
      <p:sp>
        <p:nvSpPr>
          <p:cNvPr id="819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Javni razgovor</a:t>
            </a:r>
            <a:endParaRPr lang="en-US"/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hr-HR" dirty="0" smtClean="0"/>
              <a:t>Algoritam izračuna parametara modela rasta nove usluge</a:t>
            </a:r>
          </a:p>
        </p:txBody>
      </p:sp>
      <p:sp>
        <p:nvSpPr>
          <p:cNvPr id="615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340768"/>
            <a:ext cx="9144000" cy="5088607"/>
          </a:xfrm>
        </p:spPr>
        <p:txBody>
          <a:bodyPr>
            <a:normAutofit/>
          </a:bodyPr>
          <a:lstStyle/>
          <a:p>
            <a:endParaRPr lang="hr-HR" dirty="0" smtClean="0"/>
          </a:p>
          <a:p>
            <a:pPr lvl="1">
              <a:buNone/>
            </a:pPr>
            <a:endParaRPr lang="hr-HR" dirty="0" smtClean="0"/>
          </a:p>
          <a:p>
            <a:pPr lvl="1">
              <a:lnSpc>
                <a:spcPct val="150000"/>
              </a:lnSpc>
              <a:spcBef>
                <a:spcPts val="0"/>
              </a:spcBef>
            </a:pPr>
            <a:endParaRPr lang="pl-PL" dirty="0" smtClean="0"/>
          </a:p>
        </p:txBody>
      </p:sp>
      <p:sp>
        <p:nvSpPr>
          <p:cNvPr id="3" name="Rezervirano mjesto broja slajd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44284D-07D1-4D66-80BB-373BF975B489}" type="slidenum">
              <a:rPr lang="en-US" smtClean="0"/>
              <a:pPr>
                <a:defRPr/>
              </a:pPr>
              <a:t>16</a:t>
            </a:fld>
            <a:r>
              <a:rPr lang="en-US" smtClean="0"/>
              <a:t> o</a:t>
            </a:r>
            <a:r>
              <a:rPr lang="hr-HR" smtClean="0"/>
              <a:t>d</a:t>
            </a:r>
            <a:r>
              <a:rPr lang="en-US" smtClean="0"/>
              <a:t> </a:t>
            </a:r>
            <a:r>
              <a:rPr lang="hr-HR" smtClean="0"/>
              <a:t>19</a:t>
            </a:r>
            <a:endParaRPr lang="en-US" dirty="0"/>
          </a:p>
        </p:txBody>
      </p:sp>
      <p:pic>
        <p:nvPicPr>
          <p:cNvPr id="7" name="Picture 6" descr="new service modeling.t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9662" y="1785926"/>
            <a:ext cx="7143800" cy="4072457"/>
          </a:xfrm>
          <a:prstGeom prst="rect">
            <a:avLst/>
          </a:prstGeom>
        </p:spPr>
      </p:pic>
    </p:spTree>
  </p:cSld>
  <p:clrMapOvr>
    <a:masterClrMapping/>
  </p:clrMapOvr>
  <p:transition advTm="6252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sr-Latn-CS" smtClean="0"/>
              <a:t>5. travanj 2012.</a:t>
            </a:r>
            <a:endParaRPr lang="en-US"/>
          </a:p>
        </p:txBody>
      </p:sp>
      <p:sp>
        <p:nvSpPr>
          <p:cNvPr id="819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Javni razgovor</a:t>
            </a:r>
            <a:endParaRPr lang="en-US"/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hr-HR" dirty="0" smtClean="0"/>
              <a:t>Cilj i hipoteze istraživanja</a:t>
            </a:r>
          </a:p>
        </p:txBody>
      </p:sp>
      <p:sp>
        <p:nvSpPr>
          <p:cNvPr id="615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340768"/>
            <a:ext cx="9144000" cy="5088607"/>
          </a:xfrm>
        </p:spPr>
        <p:txBody>
          <a:bodyPr>
            <a:normAutofit/>
          </a:bodyPr>
          <a:lstStyle/>
          <a:p>
            <a:r>
              <a:rPr lang="hr-HR" dirty="0" smtClean="0"/>
              <a:t>Cilj istraživanja: </a:t>
            </a:r>
            <a:r>
              <a:rPr lang="vi-VN" dirty="0" smtClean="0"/>
              <a:t>omogućiti kvalitetnije predviđanje zanimanja korisnika za novu informacijsku uslugu računanjem parametara </a:t>
            </a:r>
            <a:r>
              <a:rPr lang="vi-VN" dirty="0" smtClean="0"/>
              <a:t>modela</a:t>
            </a:r>
            <a:r>
              <a:rPr lang="hr-HR" dirty="0" smtClean="0"/>
              <a:t> rasta</a:t>
            </a:r>
            <a:endParaRPr lang="pl-PL" dirty="0" smtClean="0"/>
          </a:p>
          <a:p>
            <a:r>
              <a:rPr lang="hr-HR" dirty="0" smtClean="0"/>
              <a:t>Hipoteza istraživanja: </a:t>
            </a:r>
            <a:r>
              <a:rPr lang="pt-BR" dirty="0" smtClean="0"/>
              <a:t>uporabom tehnologija semantičkog weba nove usluge mogu </a:t>
            </a:r>
            <a:r>
              <a:rPr lang="hr-HR" dirty="0" smtClean="0"/>
              <a:t>se </a:t>
            </a:r>
            <a:r>
              <a:rPr lang="pt-BR" dirty="0" smtClean="0"/>
              <a:t>dovesti u</a:t>
            </a:r>
            <a:r>
              <a:rPr lang="hr-HR" dirty="0" smtClean="0"/>
              <a:t> korelaciju </a:t>
            </a:r>
            <a:r>
              <a:rPr lang="hr-HR" dirty="0" smtClean="0"/>
              <a:t>s postojećim uslugama u okružju i na temelju te korelacije može se odrediti model rasta nove usluge te njegovi parametri.</a:t>
            </a:r>
            <a:endParaRPr lang="hr-HR" dirty="0" smtClean="0"/>
          </a:p>
          <a:p>
            <a:pPr lvl="1">
              <a:lnSpc>
                <a:spcPct val="150000"/>
              </a:lnSpc>
              <a:spcBef>
                <a:spcPts val="0"/>
              </a:spcBef>
            </a:pPr>
            <a:endParaRPr lang="pl-PL" dirty="0" smtClean="0"/>
          </a:p>
        </p:txBody>
      </p:sp>
      <p:sp>
        <p:nvSpPr>
          <p:cNvPr id="3" name="Rezervirano mjesto broja slajd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44284D-07D1-4D66-80BB-373BF975B489}" type="slidenum">
              <a:rPr lang="en-US" smtClean="0"/>
              <a:pPr>
                <a:defRPr/>
              </a:pPr>
              <a:t>17</a:t>
            </a:fld>
            <a:r>
              <a:rPr lang="en-US" smtClean="0"/>
              <a:t> o</a:t>
            </a:r>
            <a:r>
              <a:rPr lang="hr-HR" smtClean="0"/>
              <a:t>d</a:t>
            </a:r>
            <a:r>
              <a:rPr lang="en-US" smtClean="0"/>
              <a:t> </a:t>
            </a:r>
            <a:r>
              <a:rPr lang="hr-HR" smtClean="0"/>
              <a:t>19</a:t>
            </a:r>
            <a:endParaRPr lang="en-US" dirty="0"/>
          </a:p>
        </p:txBody>
      </p:sp>
    </p:spTree>
  </p:cSld>
  <p:clrMapOvr>
    <a:masterClrMapping/>
  </p:clrMapOvr>
  <p:transition advTm="6252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sr-Latn-CS" smtClean="0"/>
              <a:t>5. travanj 2012.</a:t>
            </a:r>
            <a:endParaRPr lang="en-US"/>
          </a:p>
        </p:txBody>
      </p:sp>
      <p:sp>
        <p:nvSpPr>
          <p:cNvPr id="819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Javni razgovor</a:t>
            </a:r>
            <a:endParaRPr lang="en-US"/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hr-HR" dirty="0" smtClean="0"/>
              <a:t>Znanstveni doprinosi</a:t>
            </a:r>
            <a:endParaRPr lang="hr-HR" dirty="0" smtClean="0"/>
          </a:p>
        </p:txBody>
      </p:sp>
      <p:sp>
        <p:nvSpPr>
          <p:cNvPr id="615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340768"/>
            <a:ext cx="9144000" cy="5088607"/>
          </a:xfrm>
        </p:spPr>
        <p:txBody>
          <a:bodyPr>
            <a:normAutofit/>
          </a:bodyPr>
          <a:lstStyle/>
          <a:p>
            <a:r>
              <a:rPr lang="hr-HR" dirty="0" smtClean="0"/>
              <a:t>Profil informacijske usluge sastavljen od semantičkog opisa koji omogućava automatiziranu usporedbu usluga i modela rasta </a:t>
            </a:r>
            <a:r>
              <a:rPr lang="hr-HR" dirty="0" smtClean="0"/>
              <a:t>koji </a:t>
            </a:r>
            <a:r>
              <a:rPr lang="pl-PL" dirty="0" smtClean="0"/>
              <a:t>opisuje </a:t>
            </a:r>
            <a:r>
              <a:rPr lang="pl-PL" dirty="0" smtClean="0"/>
              <a:t>zanimanje korisnika za uslugu.</a:t>
            </a:r>
          </a:p>
          <a:p>
            <a:r>
              <a:rPr lang="vi-VN" dirty="0" smtClean="0"/>
              <a:t>Predviđanje </a:t>
            </a:r>
            <a:r>
              <a:rPr lang="vi-VN" dirty="0" smtClean="0"/>
              <a:t>zanimanja korisnika za informacijske usluge zasnovano na usporedbi nove s postojećim uslugama </a:t>
            </a:r>
            <a:r>
              <a:rPr lang="vi-VN" dirty="0" smtClean="0"/>
              <a:t>primjenom</a:t>
            </a:r>
            <a:r>
              <a:rPr lang="hr-HR" dirty="0" smtClean="0"/>
              <a:t> semantički-svjesnog </a:t>
            </a:r>
            <a:r>
              <a:rPr lang="hr-HR" dirty="0" smtClean="0"/>
              <a:t>modela.</a:t>
            </a:r>
          </a:p>
          <a:p>
            <a:r>
              <a:rPr lang="vi-VN" dirty="0" smtClean="0"/>
              <a:t>Verifikacija </a:t>
            </a:r>
            <a:r>
              <a:rPr lang="vi-VN" dirty="0" smtClean="0"/>
              <a:t>predloženog mehanizma za predviđanje zanimanja korisnika za informacijske usluge na studijskom primjeru </a:t>
            </a:r>
            <a:r>
              <a:rPr lang="vi-VN" dirty="0" smtClean="0"/>
              <a:t>usluge</a:t>
            </a:r>
            <a:r>
              <a:rPr lang="hr-HR" dirty="0" smtClean="0"/>
              <a:t> distribucije </a:t>
            </a:r>
            <a:r>
              <a:rPr lang="hr-HR" dirty="0" smtClean="0"/>
              <a:t>višemedijskog sadržaja u internetskom okružju.</a:t>
            </a:r>
            <a:endParaRPr lang="hr-HR" dirty="0" smtClean="0"/>
          </a:p>
          <a:p>
            <a:pPr lvl="1">
              <a:lnSpc>
                <a:spcPct val="150000"/>
              </a:lnSpc>
              <a:spcBef>
                <a:spcPts val="0"/>
              </a:spcBef>
            </a:pPr>
            <a:endParaRPr lang="pl-PL" dirty="0" smtClean="0"/>
          </a:p>
        </p:txBody>
      </p:sp>
      <p:sp>
        <p:nvSpPr>
          <p:cNvPr id="3" name="Rezervirano mjesto broja slajd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44284D-07D1-4D66-80BB-373BF975B489}" type="slidenum">
              <a:rPr lang="en-US" smtClean="0"/>
              <a:pPr>
                <a:defRPr/>
              </a:pPr>
              <a:t>18</a:t>
            </a:fld>
            <a:r>
              <a:rPr lang="en-US" smtClean="0"/>
              <a:t> o</a:t>
            </a:r>
            <a:r>
              <a:rPr lang="hr-HR" smtClean="0"/>
              <a:t>d</a:t>
            </a:r>
            <a:r>
              <a:rPr lang="en-US" smtClean="0"/>
              <a:t> </a:t>
            </a:r>
            <a:r>
              <a:rPr lang="hr-HR" smtClean="0"/>
              <a:t>19</a:t>
            </a:r>
            <a:endParaRPr lang="en-US" dirty="0"/>
          </a:p>
        </p:txBody>
      </p:sp>
    </p:spTree>
  </p:cSld>
  <p:clrMapOvr>
    <a:masterClrMapping/>
  </p:clrMapOvr>
  <p:transition advTm="6252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244464" y="6477000"/>
            <a:ext cx="3136900" cy="381000"/>
          </a:xfrm>
        </p:spPr>
        <p:txBody>
          <a:bodyPr/>
          <a:lstStyle/>
          <a:p>
            <a:pPr>
              <a:defRPr/>
            </a:pPr>
            <a:r>
              <a:rPr lang="hr-HR" dirty="0" smtClean="0"/>
              <a:t>Javni razgovor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Hvala na pažnji!</a:t>
            </a:r>
            <a:endParaRPr lang="hr-HR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3960820" y="6477000"/>
            <a:ext cx="2063750" cy="381000"/>
          </a:xfrm>
        </p:spPr>
        <p:txBody>
          <a:bodyPr/>
          <a:lstStyle/>
          <a:p>
            <a:pPr>
              <a:defRPr/>
            </a:pPr>
            <a:r>
              <a:rPr lang="sr-Latn-CS" dirty="0" smtClean="0"/>
              <a:t>5. travanj 2012.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596206" y="6477000"/>
            <a:ext cx="2063750" cy="381000"/>
          </a:xfrm>
        </p:spPr>
        <p:txBody>
          <a:bodyPr/>
          <a:lstStyle/>
          <a:p>
            <a:pPr>
              <a:defRPr/>
            </a:pPr>
            <a:fld id="{2D44284D-07D1-4D66-80BB-373BF975B489}" type="slidenum">
              <a:rPr lang="en-US" smtClean="0"/>
              <a:pPr>
                <a:defRPr/>
              </a:pPr>
              <a:t>19</a:t>
            </a:fld>
            <a:r>
              <a:rPr lang="en-US" smtClean="0"/>
              <a:t> o</a:t>
            </a:r>
            <a:r>
              <a:rPr lang="hr-HR" smtClean="0"/>
              <a:t>d</a:t>
            </a:r>
            <a:r>
              <a:rPr lang="en-US" smtClean="0"/>
              <a:t> </a:t>
            </a:r>
            <a:r>
              <a:rPr lang="hr-HR" smtClean="0"/>
              <a:t>19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sr-Latn-CS" smtClean="0"/>
              <a:t>5. travanj 2012.</a:t>
            </a:r>
            <a:endParaRPr lang="en-US" dirty="0"/>
          </a:p>
        </p:txBody>
      </p:sp>
      <p:sp>
        <p:nvSpPr>
          <p:cNvPr id="819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Javni razgovor</a:t>
            </a:r>
            <a:endParaRPr lang="en-US"/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hr-HR" smtClean="0"/>
              <a:t>Sadržaj</a:t>
            </a:r>
          </a:p>
        </p:txBody>
      </p:sp>
      <p:sp>
        <p:nvSpPr>
          <p:cNvPr id="615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340768"/>
            <a:ext cx="9144000" cy="508860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hr-HR" dirty="0" smtClean="0"/>
              <a:t>Uvod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hr-HR" dirty="0" smtClean="0"/>
              <a:t>Modeli rasta broja korisnika usluga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hr-HR" dirty="0" smtClean="0"/>
              <a:t>Semantičko rasuđivanje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hr-HR" dirty="0" smtClean="0"/>
              <a:t>Motivacija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hr-HR" dirty="0" smtClean="0"/>
              <a:t>Predviđanje broja korisnika novih informacijskih usluga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hr-HR" dirty="0" smtClean="0"/>
              <a:t>Metodologija istraživanja</a:t>
            </a:r>
            <a:endParaRPr lang="pl-PL" dirty="0" smtClean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hr-HR" dirty="0" smtClean="0"/>
              <a:t>Cilj i hipoteze istraživanja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hr-HR" dirty="0" smtClean="0"/>
              <a:t>Znanstveni doprinosi</a:t>
            </a:r>
          </a:p>
        </p:txBody>
      </p:sp>
      <p:sp>
        <p:nvSpPr>
          <p:cNvPr id="3" name="Rezervirano mjesto broja slajd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44284D-07D1-4D66-80BB-373BF975B489}" type="slidenum">
              <a:rPr lang="en-US" smtClean="0"/>
              <a:pPr>
                <a:defRPr/>
              </a:pPr>
              <a:t>2</a:t>
            </a:fld>
            <a:r>
              <a:rPr lang="en-US" smtClean="0"/>
              <a:t> o</a:t>
            </a:r>
            <a:r>
              <a:rPr lang="hr-HR" smtClean="0"/>
              <a:t>d</a:t>
            </a:r>
            <a:r>
              <a:rPr lang="en-US" smtClean="0"/>
              <a:t> </a:t>
            </a:r>
            <a:r>
              <a:rPr lang="hr-HR" smtClean="0"/>
              <a:t>19</a:t>
            </a:r>
            <a:endParaRPr lang="en-US" dirty="0"/>
          </a:p>
        </p:txBody>
      </p:sp>
    </p:spTree>
  </p:cSld>
  <p:clrMapOvr>
    <a:masterClrMapping/>
  </p:clrMapOvr>
  <p:transition advTm="6252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2438" y="1484313"/>
            <a:ext cx="8929687" cy="2665412"/>
          </a:xfrm>
        </p:spPr>
        <p:txBody>
          <a:bodyPr/>
          <a:lstStyle/>
          <a:p>
            <a:r>
              <a:rPr lang="vi-VN" sz="2400" b="1" dirty="0" smtClean="0"/>
              <a:t>Predviđanje zanimanja korisnika za informacijske usluge semantički-svjesnim modelom</a:t>
            </a:r>
            <a:r>
              <a:rPr lang="hr-HR" sz="2400" b="1" dirty="0" smtClean="0"/>
              <a:t/>
            </a:r>
            <a:br>
              <a:rPr lang="hr-HR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>Forecasting Consumer Interest in Information Services by Using Semantic-aware Model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4724400"/>
            <a:ext cx="8077200" cy="1873250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hr-HR" sz="2400" b="1" i="0" dirty="0" smtClean="0">
                <a:latin typeface="+mn-lt"/>
              </a:rPr>
              <a:t>Luka Vrdoljak</a:t>
            </a:r>
          </a:p>
          <a:p>
            <a:pPr>
              <a:lnSpc>
                <a:spcPct val="80000"/>
              </a:lnSpc>
              <a:defRPr/>
            </a:pPr>
            <a:endParaRPr lang="hr-HR" sz="900" b="1" i="0" dirty="0" smtClean="0">
              <a:latin typeface="+mn-lt"/>
            </a:endParaRPr>
          </a:p>
          <a:p>
            <a:pPr>
              <a:lnSpc>
                <a:spcPct val="80000"/>
              </a:lnSpc>
              <a:defRPr/>
            </a:pPr>
            <a:r>
              <a:rPr lang="hr-HR" sz="1600" i="0" dirty="0" smtClean="0">
                <a:latin typeface="+mn-lt"/>
              </a:rPr>
              <a:t>Erste &amp; Steiermärkische Bank d.d.</a:t>
            </a:r>
          </a:p>
          <a:p>
            <a:pPr>
              <a:lnSpc>
                <a:spcPct val="80000"/>
              </a:lnSpc>
              <a:defRPr/>
            </a:pPr>
            <a:endParaRPr lang="hr-HR" sz="800" i="0" dirty="0" smtClean="0">
              <a:latin typeface="+mn-lt"/>
            </a:endParaRPr>
          </a:p>
          <a:p>
            <a:pPr>
              <a:lnSpc>
                <a:spcPct val="90000"/>
              </a:lnSpc>
              <a:defRPr/>
            </a:pPr>
            <a:r>
              <a:rPr lang="hr-HR" sz="1600" b="1" i="0" dirty="0" smtClean="0">
                <a:solidFill>
                  <a:srgbClr val="D70505"/>
                </a:solidFill>
                <a:latin typeface="+mn-lt"/>
              </a:rPr>
              <a:t>Javni razgovor</a:t>
            </a:r>
          </a:p>
          <a:p>
            <a:pPr>
              <a:lnSpc>
                <a:spcPct val="90000"/>
              </a:lnSpc>
              <a:defRPr/>
            </a:pPr>
            <a:r>
              <a:rPr lang="hr-HR" sz="1600" b="1" i="0" dirty="0" smtClean="0">
                <a:solidFill>
                  <a:srgbClr val="D70505"/>
                </a:solidFill>
                <a:latin typeface="+mn-lt"/>
              </a:rPr>
              <a:t>5. travanj 2012.</a:t>
            </a:r>
            <a:endParaRPr lang="hr-HR" sz="2000" b="1" i="0" dirty="0" smtClean="0">
              <a:solidFill>
                <a:srgbClr val="D70505"/>
              </a:solidFill>
              <a:latin typeface="+mn-lt"/>
            </a:endParaRPr>
          </a:p>
        </p:txBody>
      </p:sp>
    </p:spTree>
  </p:cSld>
  <p:clrMapOvr>
    <a:masterClrMapping/>
  </p:clrMapOvr>
  <p:transition spd="med" advTm="16335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sr-Latn-CS" smtClean="0"/>
              <a:t>5. travanj 2012.</a:t>
            </a:r>
            <a:endParaRPr lang="en-US"/>
          </a:p>
        </p:txBody>
      </p:sp>
      <p:sp>
        <p:nvSpPr>
          <p:cNvPr id="819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Javni razgovor</a:t>
            </a:r>
            <a:endParaRPr lang="en-US"/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hr-HR" dirty="0" smtClean="0"/>
              <a:t>Znanstveni doprinosi</a:t>
            </a:r>
            <a:endParaRPr lang="hr-HR" dirty="0" smtClean="0"/>
          </a:p>
        </p:txBody>
      </p:sp>
      <p:sp>
        <p:nvSpPr>
          <p:cNvPr id="615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340768"/>
            <a:ext cx="9144000" cy="5088607"/>
          </a:xfrm>
        </p:spPr>
        <p:txBody>
          <a:bodyPr>
            <a:normAutofit/>
          </a:bodyPr>
          <a:lstStyle/>
          <a:p>
            <a:r>
              <a:rPr lang="hr-HR" dirty="0" smtClean="0"/>
              <a:t>Profil informacijske usluge sastavljen od semantičkog opisa koji omogućava automatiziranu usporedbu usluga i modela rasta </a:t>
            </a:r>
            <a:r>
              <a:rPr lang="hr-HR" dirty="0" smtClean="0"/>
              <a:t>koji </a:t>
            </a:r>
            <a:r>
              <a:rPr lang="pl-PL" dirty="0" smtClean="0"/>
              <a:t>opisuje </a:t>
            </a:r>
            <a:r>
              <a:rPr lang="pl-PL" dirty="0" smtClean="0"/>
              <a:t>zanimanje korisnika za uslugu.</a:t>
            </a:r>
          </a:p>
          <a:p>
            <a:r>
              <a:rPr lang="vi-VN" dirty="0" smtClean="0"/>
              <a:t>Predviđanje </a:t>
            </a:r>
            <a:r>
              <a:rPr lang="vi-VN" dirty="0" smtClean="0"/>
              <a:t>zanimanja korisnika za informacijske usluge zasnovano na usporedbi nove s postojećim uslugama </a:t>
            </a:r>
            <a:r>
              <a:rPr lang="vi-VN" dirty="0" smtClean="0"/>
              <a:t>primjenom</a:t>
            </a:r>
            <a:r>
              <a:rPr lang="hr-HR" dirty="0" smtClean="0"/>
              <a:t> semantički-svjesnog </a:t>
            </a:r>
            <a:r>
              <a:rPr lang="hr-HR" dirty="0" smtClean="0"/>
              <a:t>modela.</a:t>
            </a:r>
          </a:p>
          <a:p>
            <a:r>
              <a:rPr lang="vi-VN" dirty="0" smtClean="0"/>
              <a:t>Verifikacija </a:t>
            </a:r>
            <a:r>
              <a:rPr lang="vi-VN" dirty="0" smtClean="0"/>
              <a:t>predloženog mehanizma za predviđanje zanimanja korisnika za informacijske usluge na studijskom primjeru </a:t>
            </a:r>
            <a:r>
              <a:rPr lang="vi-VN" dirty="0" smtClean="0"/>
              <a:t>usluge</a:t>
            </a:r>
            <a:r>
              <a:rPr lang="hr-HR" dirty="0" smtClean="0"/>
              <a:t> distribucije </a:t>
            </a:r>
            <a:r>
              <a:rPr lang="hr-HR" dirty="0" smtClean="0"/>
              <a:t>višemedijskog sadržaja u internetskom okružju.</a:t>
            </a:r>
            <a:endParaRPr lang="hr-HR" dirty="0" smtClean="0"/>
          </a:p>
          <a:p>
            <a:pPr lvl="1">
              <a:lnSpc>
                <a:spcPct val="150000"/>
              </a:lnSpc>
              <a:spcBef>
                <a:spcPts val="0"/>
              </a:spcBef>
            </a:pPr>
            <a:endParaRPr lang="pl-PL" dirty="0" smtClean="0"/>
          </a:p>
        </p:txBody>
      </p:sp>
      <p:sp>
        <p:nvSpPr>
          <p:cNvPr id="3" name="Rezervirano mjesto broja slajd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44284D-07D1-4D66-80BB-373BF975B489}" type="slidenum">
              <a:rPr lang="en-US" smtClean="0"/>
              <a:pPr>
                <a:defRPr/>
              </a:pPr>
              <a:t>21</a:t>
            </a:fld>
            <a:r>
              <a:rPr lang="en-US" smtClean="0"/>
              <a:t> o</a:t>
            </a:r>
            <a:r>
              <a:rPr lang="hr-HR" smtClean="0"/>
              <a:t>d</a:t>
            </a:r>
            <a:r>
              <a:rPr lang="en-US" smtClean="0"/>
              <a:t> </a:t>
            </a:r>
            <a:r>
              <a:rPr lang="hr-HR" smtClean="0"/>
              <a:t>19</a:t>
            </a:r>
            <a:endParaRPr lang="en-US" dirty="0"/>
          </a:p>
        </p:txBody>
      </p:sp>
    </p:spTree>
  </p:cSld>
  <p:clrMapOvr>
    <a:masterClrMapping/>
  </p:clrMapOvr>
  <p:transition advTm="6252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sr-Latn-CS" smtClean="0"/>
              <a:t>5. travanj 2012.</a:t>
            </a:r>
            <a:endParaRPr lang="en-US"/>
          </a:p>
        </p:txBody>
      </p:sp>
      <p:sp>
        <p:nvSpPr>
          <p:cNvPr id="819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Javni razgovor</a:t>
            </a:r>
            <a:endParaRPr lang="en-US"/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hr-HR" dirty="0" smtClean="0"/>
              <a:t>Modeli rasta broja korisnika usluga</a:t>
            </a:r>
          </a:p>
        </p:txBody>
      </p:sp>
      <p:sp>
        <p:nvSpPr>
          <p:cNvPr id="615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340768"/>
            <a:ext cx="9144000" cy="508860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hr-HR" dirty="0" smtClean="0"/>
              <a:t>Životni ciklus usluge</a:t>
            </a:r>
          </a:p>
        </p:txBody>
      </p:sp>
      <p:sp>
        <p:nvSpPr>
          <p:cNvPr id="3" name="Rezervirano mjesto broja slajd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44284D-07D1-4D66-80BB-373BF975B489}" type="slidenum">
              <a:rPr lang="en-US" smtClean="0"/>
              <a:pPr>
                <a:defRPr/>
              </a:pPr>
              <a:t>3</a:t>
            </a:fld>
            <a:r>
              <a:rPr lang="en-US" smtClean="0"/>
              <a:t> o</a:t>
            </a:r>
            <a:r>
              <a:rPr lang="hr-HR" smtClean="0"/>
              <a:t>d</a:t>
            </a:r>
            <a:r>
              <a:rPr lang="en-US" smtClean="0"/>
              <a:t> </a:t>
            </a:r>
            <a:r>
              <a:rPr lang="hr-HR" smtClean="0"/>
              <a:t>19</a:t>
            </a:r>
            <a:endParaRPr lang="en-US" dirty="0"/>
          </a:p>
        </p:txBody>
      </p:sp>
      <p:pic>
        <p:nvPicPr>
          <p:cNvPr id="7" name="Picture 6" descr="service life-cycle.t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5414" y="2285992"/>
            <a:ext cx="6143668" cy="3641953"/>
          </a:xfrm>
          <a:prstGeom prst="rect">
            <a:avLst/>
          </a:prstGeom>
        </p:spPr>
      </p:pic>
      <p:pic>
        <p:nvPicPr>
          <p:cNvPr id="8" name="Picture 7" descr="service life-cycle pocetne faze.tif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33628" y="2507860"/>
            <a:ext cx="2448000" cy="30642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67248" y="2714620"/>
            <a:ext cx="45720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SzPct val="75000"/>
              <a:buFont typeface="Symbol" pitchFamily="18" charset="2"/>
              <a:buChar char="¨"/>
            </a:pPr>
            <a:r>
              <a:rPr lang="hr-HR" sz="2800" dirty="0" smtClean="0">
                <a:latin typeface="Arial CE" pitchFamily="34" charset="0"/>
                <a:cs typeface="Arial CE" pitchFamily="34" charset="0"/>
              </a:rPr>
              <a:t>Osnovni Bassov model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SzPct val="75000"/>
              <a:buFont typeface="Symbol" pitchFamily="18" charset="2"/>
              <a:buChar char="¨"/>
            </a:pPr>
            <a:endParaRPr lang="hr-HR" sz="2800" dirty="0" smtClean="0">
              <a:latin typeface="Arial CE" pitchFamily="34" charset="0"/>
              <a:cs typeface="Arial CE" pitchFamily="34" charset="0"/>
            </a:endParaRP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SzPct val="75000"/>
              <a:buFont typeface="Symbol" pitchFamily="18" charset="2"/>
              <a:buChar char="¨"/>
            </a:pPr>
            <a:r>
              <a:rPr lang="hr-HR" sz="2800" dirty="0" smtClean="0">
                <a:latin typeface="Arial CE" pitchFamily="34" charset="0"/>
                <a:cs typeface="Arial CE" pitchFamily="34" charset="0"/>
              </a:rPr>
              <a:t>Logistički model</a:t>
            </a:r>
          </a:p>
        </p:txBody>
      </p:sp>
      <p:pic>
        <p:nvPicPr>
          <p:cNvPr id="10" name="Picture 9" descr="service life-cycle kasnije faze.tif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83082" y="2516744"/>
            <a:ext cx="2556000" cy="312683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23844" y="2714620"/>
            <a:ext cx="51435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SzPct val="75000"/>
              <a:buFont typeface="Symbol" pitchFamily="18" charset="2"/>
              <a:buChar char="¨"/>
            </a:pPr>
            <a:r>
              <a:rPr lang="hr-HR" sz="2800" dirty="0" smtClean="0">
                <a:latin typeface="Arial CE" pitchFamily="34" charset="0"/>
                <a:cs typeface="Arial CE" pitchFamily="34" charset="0"/>
              </a:rPr>
              <a:t>Generalizirani Bassov model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SzPct val="75000"/>
              <a:buFont typeface="Symbol" pitchFamily="18" charset="2"/>
              <a:buChar char="¨"/>
            </a:pPr>
            <a:endParaRPr lang="hr-HR" sz="2800" dirty="0" smtClean="0">
              <a:latin typeface="Arial CE" pitchFamily="34" charset="0"/>
              <a:cs typeface="Arial CE" pitchFamily="34" charset="0"/>
            </a:endParaRP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SzPct val="75000"/>
              <a:buFont typeface="Symbol" pitchFamily="18" charset="2"/>
              <a:buChar char="¨"/>
            </a:pPr>
            <a:r>
              <a:rPr lang="hr-HR" sz="2800" dirty="0" smtClean="0">
                <a:latin typeface="Arial CE" pitchFamily="34" charset="0"/>
                <a:cs typeface="Arial CE" pitchFamily="34" charset="0"/>
              </a:rPr>
              <a:t>Bi-logistički model</a:t>
            </a:r>
          </a:p>
        </p:txBody>
      </p:sp>
    </p:spTree>
  </p:cSld>
  <p:clrMapOvr>
    <a:masterClrMapping/>
  </p:clrMapOvr>
  <p:transition advTm="625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4136E-6 3.7037E-6 L -0.20314 3.7037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5873E-6 -4.44444E-6 L 0.15444 -4.44444E-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" y="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 build="p"/>
      <p:bldP spid="9" grpId="0"/>
      <p:bldP spid="9" grpId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5953132" y="2357430"/>
            <a:ext cx="33575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latin typeface="+mn-lt"/>
              </a:rPr>
              <a:t>Osnovni Bassov model</a:t>
            </a:r>
          </a:p>
          <a:p>
            <a:r>
              <a:rPr lang="hr-HR" i="1" dirty="0" smtClean="0">
                <a:latin typeface="+mn-lt"/>
              </a:rPr>
              <a:t>M – kapacitet tržišta</a:t>
            </a:r>
          </a:p>
          <a:p>
            <a:r>
              <a:rPr lang="hr-HR" i="1" dirty="0" smtClean="0">
                <a:latin typeface="+mn-lt"/>
              </a:rPr>
              <a:t>p – koeficijent inovacije</a:t>
            </a:r>
          </a:p>
          <a:p>
            <a:r>
              <a:rPr lang="hr-HR" i="1" dirty="0" smtClean="0">
                <a:latin typeface="+mn-lt"/>
              </a:rPr>
              <a:t>q – koeficijent imitacije</a:t>
            </a:r>
          </a:p>
          <a:p>
            <a:r>
              <a:rPr lang="hr-HR" i="1" dirty="0" smtClean="0">
                <a:latin typeface="+mn-lt"/>
              </a:rPr>
              <a:t>t</a:t>
            </a:r>
            <a:r>
              <a:rPr lang="hr-HR" i="1" baseline="-25000" dirty="0" smtClean="0">
                <a:latin typeface="+mn-lt"/>
              </a:rPr>
              <a:t>s</a:t>
            </a:r>
            <a:r>
              <a:rPr lang="hr-HR" i="1" dirty="0" smtClean="0">
                <a:latin typeface="+mn-lt"/>
              </a:rPr>
              <a:t> – trenutak uvođenja uslusge</a:t>
            </a:r>
            <a:endParaRPr lang="hr-HR" dirty="0">
              <a:latin typeface="+mn-lt"/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1760538" y="1928813"/>
          <a:ext cx="4008437" cy="1152525"/>
        </p:xfrm>
        <a:graphic>
          <a:graphicData uri="http://schemas.openxmlformats.org/presentationml/2006/ole">
            <p:oleObj spid="_x0000_s45064" name="Equation" r:id="rId4" imgW="2209680" imgH="634680" progId="Equation.3">
              <p:embed/>
            </p:oleObj>
          </a:graphicData>
        </a:graphic>
      </p:graphicFrame>
      <p:sp>
        <p:nvSpPr>
          <p:cNvPr id="8195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sr-Latn-CS" smtClean="0"/>
              <a:t>5. travanj 2012.</a:t>
            </a:r>
            <a:endParaRPr lang="en-US"/>
          </a:p>
        </p:txBody>
      </p:sp>
      <p:sp>
        <p:nvSpPr>
          <p:cNvPr id="819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Javni razgovor</a:t>
            </a:r>
            <a:endParaRPr lang="en-US"/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hr-HR" dirty="0" smtClean="0"/>
              <a:t>Modeliranje početnih faza životnog ciklusa usluge</a:t>
            </a:r>
          </a:p>
        </p:txBody>
      </p:sp>
      <p:sp>
        <p:nvSpPr>
          <p:cNvPr id="3" name="Rezervirano mjesto broja slajd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44284D-07D1-4D66-80BB-373BF975B489}" type="slidenum">
              <a:rPr lang="en-US" smtClean="0"/>
              <a:pPr>
                <a:defRPr/>
              </a:pPr>
              <a:t>4</a:t>
            </a:fld>
            <a:r>
              <a:rPr lang="en-US" smtClean="0"/>
              <a:t> o</a:t>
            </a:r>
            <a:r>
              <a:rPr lang="hr-HR" smtClean="0"/>
              <a:t>d</a:t>
            </a:r>
            <a:r>
              <a:rPr lang="en-US" smtClean="0"/>
              <a:t> </a:t>
            </a:r>
            <a:r>
              <a:rPr lang="hr-HR" smtClean="0"/>
              <a:t>19</a:t>
            </a:r>
            <a:endParaRPr lang="en-US" dirty="0"/>
          </a:p>
        </p:txBody>
      </p:sp>
      <p:pic>
        <p:nvPicPr>
          <p:cNvPr id="7" name="Picture 6" descr="modeli-1.tif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1033" y="2143116"/>
            <a:ext cx="5285575" cy="3500462"/>
          </a:xfrm>
          <a:prstGeom prst="rect">
            <a:avLst/>
          </a:prstGeom>
        </p:spPr>
      </p:pic>
      <p:pic>
        <p:nvPicPr>
          <p:cNvPr id="8" name="Picture 7" descr="modeli-2.tif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16261" y="3071810"/>
            <a:ext cx="3422491" cy="2207794"/>
          </a:xfrm>
          <a:prstGeom prst="rect">
            <a:avLst/>
          </a:prstGeom>
        </p:spPr>
      </p:pic>
      <p:pic>
        <p:nvPicPr>
          <p:cNvPr id="9" name="Picture 8" descr="modeli-3.tif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81232" y="3357562"/>
            <a:ext cx="2782194" cy="19181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096008" y="2928934"/>
            <a:ext cx="33575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latin typeface="+mn-lt"/>
              </a:rPr>
              <a:t>Početni skup podataka o kretanju broja korisnika usluge</a:t>
            </a:r>
            <a:endParaRPr lang="hr-HR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24570" y="2643182"/>
            <a:ext cx="33575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latin typeface="+mn-lt"/>
              </a:rPr>
              <a:t>Logistički model</a:t>
            </a:r>
          </a:p>
          <a:p>
            <a:r>
              <a:rPr lang="hr-HR" i="1" dirty="0" smtClean="0">
                <a:latin typeface="+mn-lt"/>
              </a:rPr>
              <a:t>M – kapacitet tržišta</a:t>
            </a:r>
          </a:p>
          <a:p>
            <a:r>
              <a:rPr lang="hr-HR" i="1" dirty="0" smtClean="0">
                <a:latin typeface="+mn-lt"/>
              </a:rPr>
              <a:t>a – koeficijent rasta</a:t>
            </a:r>
          </a:p>
          <a:p>
            <a:r>
              <a:rPr lang="hr-HR" i="1" dirty="0" smtClean="0">
                <a:latin typeface="+mn-lt"/>
              </a:rPr>
              <a:t>b – vremenski pomak</a:t>
            </a:r>
          </a:p>
          <a:p>
            <a:endParaRPr lang="hr-HR" dirty="0">
              <a:latin typeface="+mn-lt"/>
            </a:endParaRPr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2344738" y="2214563"/>
          <a:ext cx="2695575" cy="714375"/>
        </p:xfrm>
        <a:graphic>
          <a:graphicData uri="http://schemas.openxmlformats.org/presentationml/2006/ole">
            <p:oleObj spid="_x0000_s45063" name="Equation" r:id="rId8" imgW="1485720" imgH="393480" progId="Equation.3">
              <p:embed/>
            </p:oleObj>
          </a:graphicData>
        </a:graphic>
      </p:graphicFrame>
    </p:spTree>
  </p:cSld>
  <p:clrMapOvr>
    <a:masterClrMapping/>
  </p:clrMapOvr>
  <p:transition advTm="625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1"/>
      <p:bldP spid="11" grpId="0"/>
      <p:bldP spid="12" grpId="0"/>
      <p:bldP spid="1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predvidjanje za nove usluge-2.t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000" y="2322000"/>
            <a:ext cx="3028549" cy="2873523"/>
          </a:xfrm>
          <a:prstGeom prst="rect">
            <a:avLst/>
          </a:prstGeom>
        </p:spPr>
      </p:pic>
      <p:pic>
        <p:nvPicPr>
          <p:cNvPr id="11" name="Picture 10" descr="predvidjanje za nove usluge-1.tif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88880" y="2316589"/>
            <a:ext cx="4844571" cy="3255552"/>
          </a:xfrm>
          <a:prstGeom prst="rect">
            <a:avLst/>
          </a:prstGeom>
        </p:spPr>
      </p:pic>
      <p:sp>
        <p:nvSpPr>
          <p:cNvPr id="8195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sr-Latn-CS" smtClean="0"/>
              <a:t>5. travanj 2012.</a:t>
            </a:r>
            <a:endParaRPr lang="en-US"/>
          </a:p>
        </p:txBody>
      </p:sp>
      <p:sp>
        <p:nvSpPr>
          <p:cNvPr id="819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Javni razgovor</a:t>
            </a:r>
            <a:endParaRPr lang="en-US"/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hr-HR" dirty="0" smtClean="0"/>
              <a:t>Modeli rasta kod novih usluga</a:t>
            </a:r>
          </a:p>
        </p:txBody>
      </p:sp>
      <p:sp>
        <p:nvSpPr>
          <p:cNvPr id="615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340768"/>
            <a:ext cx="4143372" cy="5088607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l-PL" dirty="0" smtClean="0"/>
              <a:t>Ograničen početni skup podataka za izračun parametara modela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l-PL" dirty="0" smtClean="0"/>
              <a:t>Subjektivna procjena parametara modela prema izračunatim parametrima postojećih sličnih usluga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pl-PL" dirty="0" smtClean="0"/>
              <a:t>Parametri se smještaju u intervale s krajnje pesimističnim i optimističnim granicama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pl-PL" dirty="0" smtClean="0"/>
          </a:p>
        </p:txBody>
      </p:sp>
      <p:sp>
        <p:nvSpPr>
          <p:cNvPr id="3" name="Rezervirano mjesto broja slajd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44284D-07D1-4D66-80BB-373BF975B489}" type="slidenum">
              <a:rPr lang="en-US" smtClean="0"/>
              <a:pPr>
                <a:defRPr/>
              </a:pPr>
              <a:t>5</a:t>
            </a:fld>
            <a:r>
              <a:rPr lang="en-US" smtClean="0"/>
              <a:t> o</a:t>
            </a:r>
            <a:r>
              <a:rPr lang="hr-HR" smtClean="0"/>
              <a:t>d</a:t>
            </a:r>
            <a:r>
              <a:rPr lang="en-US" smtClean="0"/>
              <a:t> </a:t>
            </a:r>
            <a:r>
              <a:rPr lang="hr-HR" smtClean="0"/>
              <a:t>19</a:t>
            </a:r>
            <a:endParaRPr lang="en-US" dirty="0"/>
          </a:p>
        </p:txBody>
      </p:sp>
    </p:spTree>
  </p:cSld>
  <p:clrMapOvr>
    <a:masterClrMapping/>
  </p:clrMapOvr>
  <p:transition advTm="625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sr-Latn-CS" smtClean="0"/>
              <a:t>5. travanj 2012.</a:t>
            </a:r>
            <a:endParaRPr lang="en-US"/>
          </a:p>
        </p:txBody>
      </p:sp>
      <p:sp>
        <p:nvSpPr>
          <p:cNvPr id="819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Javni razgovor</a:t>
            </a:r>
            <a:endParaRPr lang="en-US"/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hr-HR" dirty="0" smtClean="0"/>
              <a:t>Semantičko rasuđivanje</a:t>
            </a:r>
          </a:p>
        </p:txBody>
      </p:sp>
      <p:sp>
        <p:nvSpPr>
          <p:cNvPr id="615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340768"/>
            <a:ext cx="9144000" cy="508860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hr-HR" dirty="0" smtClean="0"/>
              <a:t>Tehnologije semantičkog weba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hr-HR" dirty="0" smtClean="0"/>
              <a:t>Jezici za opisivanje resursa: RDF, RDFS, OWL...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hr-HR" dirty="0" smtClean="0"/>
              <a:t>Upitni jezici: SeRQL, SPARQL...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hr-HR" dirty="0" smtClean="0"/>
              <a:t>Omogućuje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hr-HR" dirty="0" smtClean="0"/>
              <a:t>Jednoznačno opisivanje resursa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hr-HR" dirty="0" smtClean="0"/>
              <a:t>Stvaranje složenih semantičkih profila (npr. profil informacijske usluge)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hr-HR" dirty="0" smtClean="0"/>
              <a:t>Usporedbu resursa i kompleksnih struktura, odnosno profila</a:t>
            </a:r>
            <a:endParaRPr lang="pl-PL" dirty="0" smtClean="0"/>
          </a:p>
        </p:txBody>
      </p:sp>
      <p:sp>
        <p:nvSpPr>
          <p:cNvPr id="3" name="Rezervirano mjesto broja slajd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44284D-07D1-4D66-80BB-373BF975B489}" type="slidenum">
              <a:rPr lang="en-US" smtClean="0"/>
              <a:pPr>
                <a:defRPr/>
              </a:pPr>
              <a:t>6</a:t>
            </a:fld>
            <a:r>
              <a:rPr lang="en-US" smtClean="0"/>
              <a:t> o</a:t>
            </a:r>
            <a:r>
              <a:rPr lang="hr-HR" smtClean="0"/>
              <a:t>d</a:t>
            </a:r>
            <a:r>
              <a:rPr lang="en-US" smtClean="0"/>
              <a:t> </a:t>
            </a:r>
            <a:r>
              <a:rPr lang="hr-HR" smtClean="0"/>
              <a:t>19</a:t>
            </a:r>
            <a:endParaRPr lang="en-US" dirty="0"/>
          </a:p>
        </p:txBody>
      </p:sp>
    </p:spTree>
  </p:cSld>
  <p:clrMapOvr>
    <a:masterClrMapping/>
  </p:clrMapOvr>
  <p:transition advTm="6252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sr-Latn-CS" smtClean="0"/>
              <a:t>5. travanj 2012.</a:t>
            </a:r>
            <a:endParaRPr lang="en-US"/>
          </a:p>
        </p:txBody>
      </p:sp>
      <p:sp>
        <p:nvSpPr>
          <p:cNvPr id="819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Javni razgovor</a:t>
            </a:r>
            <a:endParaRPr lang="en-US"/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hr-HR" dirty="0" smtClean="0"/>
              <a:t>Motivacija</a:t>
            </a:r>
          </a:p>
        </p:txBody>
      </p:sp>
      <p:sp>
        <p:nvSpPr>
          <p:cNvPr id="615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340768"/>
            <a:ext cx="9144000" cy="508860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hr-HR" dirty="0" smtClean="0"/>
              <a:t>Predviđanje broja korisnika novih informacijskih usluga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hr-HR" dirty="0" smtClean="0"/>
              <a:t>Uporaba semantičkog rasuđivanja za prepoznavanje sličnih usluga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hr-HR" dirty="0" smtClean="0"/>
              <a:t>Objektivnije određivanje parametara modela rasta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hr-HR" dirty="0" smtClean="0"/>
              <a:t>Preciznije predviđanje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endParaRPr lang="hr-HR" dirty="0" smtClean="0"/>
          </a:p>
          <a:p>
            <a:pPr lvl="1">
              <a:lnSpc>
                <a:spcPct val="150000"/>
              </a:lnSpc>
              <a:spcBef>
                <a:spcPts val="0"/>
              </a:spcBef>
            </a:pPr>
            <a:endParaRPr lang="pl-PL" dirty="0" smtClean="0"/>
          </a:p>
        </p:txBody>
      </p:sp>
      <p:sp>
        <p:nvSpPr>
          <p:cNvPr id="3" name="Rezervirano mjesto broja slajd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44284D-07D1-4D66-80BB-373BF975B489}" type="slidenum">
              <a:rPr lang="en-US" smtClean="0"/>
              <a:pPr>
                <a:defRPr/>
              </a:pPr>
              <a:t>7</a:t>
            </a:fld>
            <a:r>
              <a:rPr lang="en-US" smtClean="0"/>
              <a:t> o</a:t>
            </a:r>
            <a:r>
              <a:rPr lang="hr-HR" smtClean="0"/>
              <a:t>d</a:t>
            </a:r>
            <a:r>
              <a:rPr lang="en-US" smtClean="0"/>
              <a:t> </a:t>
            </a:r>
            <a:r>
              <a:rPr lang="hr-HR" smtClean="0"/>
              <a:t>19</a:t>
            </a:r>
            <a:endParaRPr lang="en-US" dirty="0"/>
          </a:p>
        </p:txBody>
      </p:sp>
    </p:spTree>
  </p:cSld>
  <p:clrMapOvr>
    <a:masterClrMapping/>
  </p:clrMapOvr>
  <p:transition advTm="6252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sr-Latn-CS" smtClean="0"/>
              <a:t>5. travanj 2012.</a:t>
            </a:r>
            <a:endParaRPr lang="en-US"/>
          </a:p>
        </p:txBody>
      </p:sp>
      <p:sp>
        <p:nvSpPr>
          <p:cNvPr id="819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Javni razgovor</a:t>
            </a:r>
            <a:endParaRPr lang="en-US"/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hr-HR" dirty="0" smtClean="0"/>
              <a:t>Sustav za određivanje parametara modela rasta nove usluge</a:t>
            </a:r>
            <a:endParaRPr lang="hr-HR" dirty="0" smtClean="0"/>
          </a:p>
        </p:txBody>
      </p:sp>
      <p:sp>
        <p:nvSpPr>
          <p:cNvPr id="615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340768"/>
            <a:ext cx="9144000" cy="508860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hr-HR" dirty="0" smtClean="0"/>
              <a:t>Faze </a:t>
            </a:r>
            <a:r>
              <a:rPr lang="hr-HR" dirty="0" smtClean="0"/>
              <a:t>istraživanja</a:t>
            </a:r>
            <a:endParaRPr lang="hr-HR" dirty="0" smtClean="0"/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hr-HR" dirty="0" smtClean="0"/>
              <a:t>Profiliranje informacijskih usluga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hr-HR" dirty="0" smtClean="0"/>
              <a:t>Modeliranje rasta postojećih usluga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hr-HR" dirty="0" smtClean="0"/>
              <a:t>Semantička usporedba profila usluga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hr-HR" dirty="0" smtClean="0"/>
              <a:t>Modeliranje rasta nove usluge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endParaRPr lang="hr-HR" dirty="0" smtClean="0"/>
          </a:p>
          <a:p>
            <a:pPr lvl="1">
              <a:lnSpc>
                <a:spcPct val="150000"/>
              </a:lnSpc>
              <a:spcBef>
                <a:spcPts val="0"/>
              </a:spcBef>
            </a:pPr>
            <a:endParaRPr lang="pl-PL" dirty="0" smtClean="0"/>
          </a:p>
        </p:txBody>
      </p:sp>
      <p:sp>
        <p:nvSpPr>
          <p:cNvPr id="3" name="Rezervirano mjesto broja slajd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44284D-07D1-4D66-80BB-373BF975B489}" type="slidenum">
              <a:rPr lang="en-US" smtClean="0"/>
              <a:pPr>
                <a:defRPr/>
              </a:pPr>
              <a:t>8</a:t>
            </a:fld>
            <a:r>
              <a:rPr lang="en-US" smtClean="0"/>
              <a:t> o</a:t>
            </a:r>
            <a:r>
              <a:rPr lang="hr-HR" smtClean="0"/>
              <a:t>d</a:t>
            </a:r>
            <a:r>
              <a:rPr lang="en-US" smtClean="0"/>
              <a:t> </a:t>
            </a:r>
            <a:r>
              <a:rPr lang="hr-HR" smtClean="0"/>
              <a:t>19</a:t>
            </a:r>
            <a:endParaRPr lang="en-US" dirty="0"/>
          </a:p>
        </p:txBody>
      </p:sp>
    </p:spTree>
  </p:cSld>
  <p:clrMapOvr>
    <a:masterClrMapping/>
  </p:clrMapOvr>
  <p:transition advTm="6252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sr-Latn-CS" smtClean="0"/>
              <a:t>5. travanj 2012.</a:t>
            </a:r>
            <a:endParaRPr lang="en-US"/>
          </a:p>
        </p:txBody>
      </p:sp>
      <p:sp>
        <p:nvSpPr>
          <p:cNvPr id="819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Javni razgovor</a:t>
            </a:r>
            <a:endParaRPr lang="en-US"/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hr-HR" dirty="0" smtClean="0"/>
              <a:t>Semantički profil usluge</a:t>
            </a:r>
            <a:endParaRPr lang="hr-HR" dirty="0" smtClean="0"/>
          </a:p>
        </p:txBody>
      </p:sp>
      <p:sp>
        <p:nvSpPr>
          <p:cNvPr id="615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340768"/>
            <a:ext cx="9144000" cy="5088607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hr-HR" dirty="0" smtClean="0"/>
              <a:t>Skup atributa i pripadajućih vrijednosti</a:t>
            </a:r>
            <a:endParaRPr lang="hr-HR" dirty="0" smtClean="0"/>
          </a:p>
          <a:p>
            <a:pPr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hr-HR" dirty="0" smtClean="0"/>
              <a:t>		</a:t>
            </a:r>
            <a:endParaRPr lang="hr-HR" dirty="0" smtClean="0"/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pl-PL" dirty="0" smtClean="0"/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pl-PL" i="1" dirty="0" smtClean="0">
                <a:latin typeface="Lucida Calligraphy" pitchFamily="66" charset="0"/>
              </a:rPr>
              <a:t>c</a:t>
            </a:r>
            <a:r>
              <a:rPr lang="pl-PL" i="1" baseline="-25000" dirty="0" smtClean="0">
                <a:latin typeface="Lucida Calligraphy" pitchFamily="66" charset="0"/>
              </a:rPr>
              <a:t>s</a:t>
            </a:r>
            <a:r>
              <a:rPr lang="pl-PL" sz="1400" i="1" baseline="-60000" dirty="0" smtClean="0">
                <a:latin typeface="Lucida Calligraphy" pitchFamily="66" charset="0"/>
              </a:rPr>
              <a:t>i </a:t>
            </a:r>
            <a:r>
              <a:rPr lang="pl-PL" sz="1400" i="1" dirty="0" smtClean="0">
                <a:latin typeface="Lucida Calligraphy" pitchFamily="66" charset="0"/>
              </a:rPr>
              <a:t> </a:t>
            </a:r>
            <a:r>
              <a:rPr lang="pl-PL" i="1" dirty="0" smtClean="0">
                <a:latin typeface="+mj-lt"/>
              </a:rPr>
              <a:t>-  </a:t>
            </a:r>
            <a:r>
              <a:rPr lang="pl-PL" dirty="0" smtClean="0">
                <a:latin typeface="+mj-lt"/>
              </a:rPr>
              <a:t>dio profila koji opisuje sadržaj informacijske usluge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pl-PL" i="1" dirty="0" smtClean="0">
                <a:latin typeface="Lucida Calligraphy" pitchFamily="66" charset="0"/>
              </a:rPr>
              <a:t>t</a:t>
            </a:r>
            <a:r>
              <a:rPr lang="pl-PL" i="1" baseline="-25000" dirty="0" smtClean="0">
                <a:latin typeface="Lucida Calligraphy" pitchFamily="66" charset="0"/>
              </a:rPr>
              <a:t>s</a:t>
            </a:r>
            <a:r>
              <a:rPr lang="pl-PL" sz="1400" i="1" baseline="-60000" dirty="0" smtClean="0">
                <a:latin typeface="Lucida Calligraphy" pitchFamily="66" charset="0"/>
              </a:rPr>
              <a:t>i </a:t>
            </a:r>
            <a:r>
              <a:rPr lang="pl-PL" sz="1400" i="1" dirty="0" smtClean="0">
                <a:latin typeface="Lucida Calligraphy" pitchFamily="66" charset="0"/>
              </a:rPr>
              <a:t> </a:t>
            </a:r>
            <a:r>
              <a:rPr lang="pl-PL" i="1" dirty="0" smtClean="0"/>
              <a:t>-  </a:t>
            </a:r>
            <a:r>
              <a:rPr lang="pl-PL" dirty="0" smtClean="0"/>
              <a:t>tehničke karakteristike </a:t>
            </a:r>
            <a:r>
              <a:rPr lang="pl-PL" dirty="0" smtClean="0"/>
              <a:t>usluge</a:t>
            </a:r>
            <a:endParaRPr lang="pl-PL" i="1" baseline="-60000" dirty="0" smtClean="0"/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pl-PL" i="1" dirty="0" smtClean="0">
                <a:latin typeface="Lucida Calligraphy" pitchFamily="66" charset="0"/>
              </a:rPr>
              <a:t>a</a:t>
            </a:r>
            <a:r>
              <a:rPr lang="pl-PL" i="1" baseline="-25000" dirty="0" smtClean="0">
                <a:latin typeface="Lucida Calligraphy" pitchFamily="66" charset="0"/>
              </a:rPr>
              <a:t>s</a:t>
            </a:r>
            <a:r>
              <a:rPr lang="pl-PL" sz="1400" i="1" baseline="-60000" dirty="0" smtClean="0">
                <a:latin typeface="Lucida Calligraphy" pitchFamily="66" charset="0"/>
              </a:rPr>
              <a:t>i </a:t>
            </a:r>
            <a:r>
              <a:rPr lang="pl-PL" sz="1400" i="1" dirty="0" smtClean="0">
                <a:latin typeface="Lucida Calligraphy" pitchFamily="66" charset="0"/>
              </a:rPr>
              <a:t> </a:t>
            </a:r>
            <a:r>
              <a:rPr lang="pl-PL" i="1" dirty="0" smtClean="0"/>
              <a:t>-  </a:t>
            </a:r>
            <a:r>
              <a:rPr lang="pl-PL" dirty="0" smtClean="0"/>
              <a:t>podaci o prihvaćenosti usluge na tržištu, odnosno o broju korisnika</a:t>
            </a:r>
            <a:endParaRPr lang="pl-PL" i="1" baseline="-60000" dirty="0" smtClean="0"/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pl-PL" i="1" dirty="0" smtClean="0">
                <a:latin typeface="Lucida Calligraphy" pitchFamily="66" charset="0"/>
              </a:rPr>
              <a:t>m</a:t>
            </a:r>
            <a:r>
              <a:rPr lang="pl-PL" i="1" baseline="-25000" dirty="0" smtClean="0">
                <a:latin typeface="Lucida Calligraphy" pitchFamily="66" charset="0"/>
              </a:rPr>
              <a:t>s</a:t>
            </a:r>
            <a:r>
              <a:rPr lang="pl-PL" sz="1400" i="1" baseline="-60000" dirty="0" smtClean="0">
                <a:latin typeface="Lucida Calligraphy" pitchFamily="66" charset="0"/>
              </a:rPr>
              <a:t>i </a:t>
            </a:r>
            <a:r>
              <a:rPr lang="pl-PL" sz="1400" i="1" dirty="0" smtClean="0">
                <a:latin typeface="Lucida Calligraphy" pitchFamily="66" charset="0"/>
              </a:rPr>
              <a:t> </a:t>
            </a:r>
            <a:r>
              <a:rPr lang="pl-PL" i="1" dirty="0" smtClean="0"/>
              <a:t>-  </a:t>
            </a:r>
            <a:r>
              <a:rPr lang="pl-PL" dirty="0" smtClean="0"/>
              <a:t>podaci o modelu rasta: naziv modela i pripadajući parametri</a:t>
            </a:r>
            <a:endParaRPr lang="pl-PL" i="1" baseline="-60000" dirty="0" smtClean="0"/>
          </a:p>
          <a:p>
            <a:pPr lvl="1">
              <a:lnSpc>
                <a:spcPct val="150000"/>
              </a:lnSpc>
              <a:spcBef>
                <a:spcPts val="0"/>
              </a:spcBef>
            </a:pPr>
            <a:endParaRPr lang="pl-PL" i="1" baseline="-60000" dirty="0" smtClean="0">
              <a:latin typeface="+mj-lt"/>
            </a:endParaRPr>
          </a:p>
        </p:txBody>
      </p:sp>
      <p:sp>
        <p:nvSpPr>
          <p:cNvPr id="3" name="Rezervirano mjesto broja slajd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44284D-07D1-4D66-80BB-373BF975B489}" type="slidenum">
              <a:rPr lang="en-US" smtClean="0"/>
              <a:pPr>
                <a:defRPr/>
              </a:pPr>
              <a:t>9</a:t>
            </a:fld>
            <a:r>
              <a:rPr lang="en-US" smtClean="0"/>
              <a:t> o</a:t>
            </a:r>
            <a:r>
              <a:rPr lang="hr-HR" smtClean="0"/>
              <a:t>d</a:t>
            </a:r>
            <a:r>
              <a:rPr lang="en-US" smtClean="0"/>
              <a:t> </a:t>
            </a:r>
            <a:r>
              <a:rPr lang="hr-HR" smtClean="0"/>
              <a:t>19</a:t>
            </a:r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2238375" y="2103438"/>
          <a:ext cx="5213350" cy="842962"/>
        </p:xfrm>
        <a:graphic>
          <a:graphicData uri="http://schemas.openxmlformats.org/presentationml/2006/ole">
            <p:oleObj spid="_x0000_s53252" name="Equation" r:id="rId4" imgW="1650960" imgH="266400" progId="Equation.3">
              <p:embed/>
            </p:oleObj>
          </a:graphicData>
        </a:graphic>
      </p:graphicFrame>
    </p:spTree>
  </p:cSld>
  <p:clrMapOvr>
    <a:masterClrMapping/>
  </p:clrMapOvr>
  <p:transition advTm="625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1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 CE"/>
        <a:ea typeface=""/>
        <a:cs typeface=""/>
      </a:majorFont>
      <a:minorFont>
        <a:latin typeface="Arial 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333333"/>
      </a:lt2>
      <a:accent1>
        <a:srgbClr val="DDDDDD"/>
      </a:accent1>
      <a:accent2>
        <a:srgbClr val="808080"/>
      </a:accent2>
      <a:accent3>
        <a:srgbClr val="FFFFFF"/>
      </a:accent3>
      <a:accent4>
        <a:srgbClr val="000000"/>
      </a:accent4>
      <a:accent5>
        <a:srgbClr val="EBEBEB"/>
      </a:accent5>
      <a:accent6>
        <a:srgbClr val="737373"/>
      </a:accent6>
      <a:hlink>
        <a:srgbClr val="4D4D4D"/>
      </a:hlink>
      <a:folHlink>
        <a:srgbClr val="EAEAE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21913</TotalTime>
  <Words>901</Words>
  <Application>Microsoft Office PowerPoint</Application>
  <PresentationFormat>A4 Paper (210x297 mm)</PresentationFormat>
  <Paragraphs>208</Paragraphs>
  <Slides>21</Slides>
  <Notes>20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Blank Presentation</vt:lpstr>
      <vt:lpstr>Picture</vt:lpstr>
      <vt:lpstr>Microsoft Equation 3.0</vt:lpstr>
      <vt:lpstr>Predviđanje zanimanja korisnika za informacijske usluge semantički-svjesnim modelom  Forecasting Consumer Interest in Information Services by Using Semantic-aware Model</vt:lpstr>
      <vt:lpstr>Sadržaj</vt:lpstr>
      <vt:lpstr>Modeli rasta broja korisnika usluga</vt:lpstr>
      <vt:lpstr>Modeliranje početnih faza životnog ciklusa usluge</vt:lpstr>
      <vt:lpstr>Modeli rasta kod novih usluga</vt:lpstr>
      <vt:lpstr>Semantičko rasuđivanje</vt:lpstr>
      <vt:lpstr>Motivacija</vt:lpstr>
      <vt:lpstr>Sustav za određivanje parametara modela rasta nove usluge</vt:lpstr>
      <vt:lpstr>Semantički profil usluge</vt:lpstr>
      <vt:lpstr>Proces profiliranja informacijske usluge</vt:lpstr>
      <vt:lpstr>Modeliranje rasta postojećih usluga</vt:lpstr>
      <vt:lpstr>Metoda najmanjih kvadrata s težinskim faktorima</vt:lpstr>
      <vt:lpstr>Semantička usporedba profila usluga</vt:lpstr>
      <vt:lpstr>Određivanje skupa sličnih usluga</vt:lpstr>
      <vt:lpstr>Modeliranje rasta nove usluge</vt:lpstr>
      <vt:lpstr>Algoritam izračuna parametara modela rasta nove usluge</vt:lpstr>
      <vt:lpstr>Cilj i hipoteze istraživanja</vt:lpstr>
      <vt:lpstr>Znanstveni doprinosi</vt:lpstr>
      <vt:lpstr>Hvala na pažnji!</vt:lpstr>
      <vt:lpstr>Predviđanje zanimanja korisnika za informacijske usluge semantički-svjesnim modelom  Forecasting Consumer Interest in Information Services by Using Semantic-aware Model</vt:lpstr>
      <vt:lpstr>Znanstveni doprinosi</vt:lpstr>
    </vt:vector>
  </TitlesOfParts>
  <Company>ZZT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Alen</dc:creator>
  <cp:lastModifiedBy>Luka</cp:lastModifiedBy>
  <cp:revision>801</cp:revision>
  <cp:lastPrinted>2000-09-28T09:29:38Z</cp:lastPrinted>
  <dcterms:created xsi:type="dcterms:W3CDTF">2000-09-28T08:01:50Z</dcterms:created>
  <dcterms:modified xsi:type="dcterms:W3CDTF">2012-03-28T23:05:11Z</dcterms:modified>
</cp:coreProperties>
</file>