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sldIdLst>
    <p:sldId id="256" r:id="rId2"/>
    <p:sldId id="263" r:id="rId3"/>
    <p:sldId id="264" r:id="rId4"/>
    <p:sldId id="282" r:id="rId5"/>
    <p:sldId id="265" r:id="rId6"/>
    <p:sldId id="283" r:id="rId7"/>
    <p:sldId id="272" r:id="rId8"/>
    <p:sldId id="267" r:id="rId9"/>
    <p:sldId id="277" r:id="rId10"/>
    <p:sldId id="280" r:id="rId11"/>
    <p:sldId id="284" r:id="rId12"/>
    <p:sldId id="286" r:id="rId13"/>
    <p:sldId id="269" r:id="rId14"/>
    <p:sldId id="273" r:id="rId15"/>
    <p:sldId id="287" r:id="rId16"/>
    <p:sldId id="281" r:id="rId17"/>
    <p:sldId id="278" r:id="rId18"/>
    <p:sldId id="270" r:id="rId19"/>
  </p:sldIdLst>
  <p:sldSz cx="9906000" cy="6858000" type="A4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88A7E"/>
    <a:srgbClr val="D7B8B3"/>
    <a:srgbClr val="CDA69F"/>
    <a:srgbClr val="C89B94"/>
    <a:srgbClr val="C4948C"/>
    <a:srgbClr val="D70505"/>
    <a:srgbClr val="FA2828"/>
    <a:srgbClr val="5F5F5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56" autoAdjust="0"/>
    <p:restoredTop sz="94660" autoAdjust="0"/>
  </p:normalViewPr>
  <p:slideViewPr>
    <p:cSldViewPr>
      <p:cViewPr varScale="1">
        <p:scale>
          <a:sx n="91" d="100"/>
          <a:sy n="91" d="100"/>
        </p:scale>
        <p:origin x="-810" y="-11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774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na\Dropbox\TAC%20Energy\rektorova\book%20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na\Dropbox\TAC%20Energy\rektorova\book%20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na\Dropbox\TAC%20Energy\rektorova\book%20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na\Dropbox\TAC%20Energy\rektorova\book%20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title>
      <c:tx>
        <c:rich>
          <a:bodyPr/>
          <a:lstStyle/>
          <a:p>
            <a:pPr>
              <a:defRPr/>
            </a:pPr>
            <a:r>
              <a:rPr lang="hr-HR"/>
              <a:t>CentervilleHomes CONSUMPTION</a:t>
            </a:r>
          </a:p>
        </c:rich>
      </c:tx>
    </c:title>
    <c:plotArea>
      <c:layout/>
      <c:lineChart>
        <c:grouping val="standard"/>
        <c:ser>
          <c:idx val="0"/>
          <c:order val="0"/>
          <c:tx>
            <c:v>Stvarna potrošnja</c:v>
          </c:tx>
          <c:marker>
            <c:symbol val="none"/>
          </c:marker>
          <c:val>
            <c:numRef>
              <c:f>Sheet1!$A$1:$A$24</c:f>
              <c:numCache>
                <c:formatCode>General</c:formatCode>
                <c:ptCount val="24"/>
                <c:pt idx="0">
                  <c:v>-8509.5499999999975</c:v>
                </c:pt>
                <c:pt idx="1">
                  <c:v>-8849.7400000000016</c:v>
                </c:pt>
                <c:pt idx="2">
                  <c:v>-11948.540000000006</c:v>
                </c:pt>
                <c:pt idx="3">
                  <c:v>-10129.429999999993</c:v>
                </c:pt>
                <c:pt idx="4">
                  <c:v>-10617.85999999999</c:v>
                </c:pt>
                <c:pt idx="5">
                  <c:v>-9585.6800000000057</c:v>
                </c:pt>
                <c:pt idx="6">
                  <c:v>-8795.4000000000033</c:v>
                </c:pt>
                <c:pt idx="7">
                  <c:v>-8650.45999999999</c:v>
                </c:pt>
                <c:pt idx="8">
                  <c:v>-9935.2500000000018</c:v>
                </c:pt>
                <c:pt idx="9">
                  <c:v>-9462.8699999999899</c:v>
                </c:pt>
                <c:pt idx="10">
                  <c:v>-11907.070000000007</c:v>
                </c:pt>
                <c:pt idx="11">
                  <c:v>-12840.559999999989</c:v>
                </c:pt>
                <c:pt idx="12">
                  <c:v>-14155.999999999985</c:v>
                </c:pt>
                <c:pt idx="13">
                  <c:v>-16285.579999999987</c:v>
                </c:pt>
                <c:pt idx="14">
                  <c:v>-16953.19999999999</c:v>
                </c:pt>
                <c:pt idx="15">
                  <c:v>-14362.730000000012</c:v>
                </c:pt>
                <c:pt idx="16">
                  <c:v>-12167.500000000005</c:v>
                </c:pt>
                <c:pt idx="17">
                  <c:v>-8027.009999999992</c:v>
                </c:pt>
                <c:pt idx="18">
                  <c:v>-7243.8099999999986</c:v>
                </c:pt>
                <c:pt idx="19">
                  <c:v>-5440.8300000000036</c:v>
                </c:pt>
                <c:pt idx="20">
                  <c:v>-5124.119999999999</c:v>
                </c:pt>
                <c:pt idx="21">
                  <c:v>-6239.4700000000066</c:v>
                </c:pt>
                <c:pt idx="22">
                  <c:v>-6429.5199999999995</c:v>
                </c:pt>
                <c:pt idx="23">
                  <c:v>-6771.32</c:v>
                </c:pt>
              </c:numCache>
            </c:numRef>
          </c:val>
        </c:ser>
        <c:ser>
          <c:idx val="1"/>
          <c:order val="1"/>
          <c:tx>
            <c:v>Predviđena potrošnja</c:v>
          </c:tx>
          <c:marker>
            <c:symbol val="none"/>
          </c:marker>
          <c:val>
            <c:numRef>
              <c:f>Sheet1!$B$1:$B$24</c:f>
              <c:numCache>
                <c:formatCode>General</c:formatCode>
                <c:ptCount val="24"/>
                <c:pt idx="0">
                  <c:v>-10133.1</c:v>
                </c:pt>
                <c:pt idx="1">
                  <c:v>-11558</c:v>
                </c:pt>
                <c:pt idx="2">
                  <c:v>-12169</c:v>
                </c:pt>
                <c:pt idx="3">
                  <c:v>-10992.7</c:v>
                </c:pt>
                <c:pt idx="4">
                  <c:v>-10915</c:v>
                </c:pt>
                <c:pt idx="5">
                  <c:v>-11386</c:v>
                </c:pt>
                <c:pt idx="6">
                  <c:v>-11566.2</c:v>
                </c:pt>
                <c:pt idx="7">
                  <c:v>-10750.5</c:v>
                </c:pt>
                <c:pt idx="8">
                  <c:v>-11568.5</c:v>
                </c:pt>
                <c:pt idx="9">
                  <c:v>-11256.2</c:v>
                </c:pt>
                <c:pt idx="10">
                  <c:v>-13416.2</c:v>
                </c:pt>
                <c:pt idx="11">
                  <c:v>-14790.9</c:v>
                </c:pt>
                <c:pt idx="12">
                  <c:v>-19876.599999999995</c:v>
                </c:pt>
                <c:pt idx="13">
                  <c:v>-18998</c:v>
                </c:pt>
                <c:pt idx="14">
                  <c:v>-18647.8</c:v>
                </c:pt>
                <c:pt idx="15">
                  <c:v>-15574.5</c:v>
                </c:pt>
                <c:pt idx="16">
                  <c:v>-13180.5</c:v>
                </c:pt>
                <c:pt idx="17">
                  <c:v>-9078.1</c:v>
                </c:pt>
                <c:pt idx="18">
                  <c:v>-7722.4</c:v>
                </c:pt>
                <c:pt idx="19">
                  <c:v>-5606.4</c:v>
                </c:pt>
                <c:pt idx="20">
                  <c:v>-5528.5</c:v>
                </c:pt>
                <c:pt idx="21">
                  <c:v>-6195.2</c:v>
                </c:pt>
                <c:pt idx="22">
                  <c:v>-6443.6</c:v>
                </c:pt>
                <c:pt idx="23">
                  <c:v>-7824.9</c:v>
                </c:pt>
              </c:numCache>
            </c:numRef>
          </c:val>
        </c:ser>
        <c:marker val="1"/>
        <c:axId val="68278144"/>
        <c:axId val="68280320"/>
      </c:lineChart>
      <c:catAx>
        <c:axId val="682781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hr-HR"/>
                  <a:t>Vrijeme (h)</a:t>
                </a:r>
              </a:p>
            </c:rich>
          </c:tx>
        </c:title>
        <c:tickLblPos val="nextTo"/>
        <c:crossAx val="68280320"/>
        <c:crosses val="autoZero"/>
        <c:auto val="1"/>
        <c:lblAlgn val="ctr"/>
        <c:lblOffset val="100"/>
      </c:catAx>
      <c:valAx>
        <c:axId val="6828032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r-HR"/>
                  <a:t>Energija(MWh)</a:t>
                </a:r>
              </a:p>
            </c:rich>
          </c:tx>
        </c:title>
        <c:numFmt formatCode="General" sourceLinked="1"/>
        <c:tickLblPos val="nextTo"/>
        <c:crossAx val="68278144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title>
      <c:tx>
        <c:rich>
          <a:bodyPr/>
          <a:lstStyle/>
          <a:p>
            <a:pPr>
              <a:defRPr/>
            </a:pPr>
            <a:r>
              <a:rPr lang="hr-HR"/>
              <a:t>BrooksideHomes CONSUMPTION</a:t>
            </a:r>
          </a:p>
        </c:rich>
      </c:tx>
    </c:title>
    <c:plotArea>
      <c:layout/>
      <c:lineChart>
        <c:grouping val="standard"/>
        <c:ser>
          <c:idx val="0"/>
          <c:order val="0"/>
          <c:tx>
            <c:v>Stvarna potrošnja</c:v>
          </c:tx>
          <c:marker>
            <c:symbol val="none"/>
          </c:marker>
          <c:val>
            <c:numRef>
              <c:f>Sheet2!$A$1:$A$24</c:f>
              <c:numCache>
                <c:formatCode>General</c:formatCode>
                <c:ptCount val="24"/>
                <c:pt idx="0">
                  <c:v>-5845.55</c:v>
                </c:pt>
                <c:pt idx="1">
                  <c:v>-10377.620000000006</c:v>
                </c:pt>
                <c:pt idx="2">
                  <c:v>-7985.4800000000032</c:v>
                </c:pt>
                <c:pt idx="3">
                  <c:v>-7749.900000000006</c:v>
                </c:pt>
                <c:pt idx="4">
                  <c:v>-6956.329999999999</c:v>
                </c:pt>
                <c:pt idx="5">
                  <c:v>-13720.470000000005</c:v>
                </c:pt>
                <c:pt idx="6">
                  <c:v>-10951.690000000008</c:v>
                </c:pt>
                <c:pt idx="7">
                  <c:v>-12093.010000000004</c:v>
                </c:pt>
                <c:pt idx="8">
                  <c:v>-16476.560000000005</c:v>
                </c:pt>
                <c:pt idx="9">
                  <c:v>-12323.860000000008</c:v>
                </c:pt>
                <c:pt idx="10">
                  <c:v>-9375.2200000000048</c:v>
                </c:pt>
                <c:pt idx="11">
                  <c:v>-13339.61</c:v>
                </c:pt>
                <c:pt idx="12">
                  <c:v>-9460.5300000000007</c:v>
                </c:pt>
                <c:pt idx="13">
                  <c:v>-6790.4400000000078</c:v>
                </c:pt>
                <c:pt idx="14">
                  <c:v>-5823.4000000000015</c:v>
                </c:pt>
                <c:pt idx="15">
                  <c:v>-5971.0999999999985</c:v>
                </c:pt>
                <c:pt idx="16">
                  <c:v>-6669.5999999999995</c:v>
                </c:pt>
                <c:pt idx="17">
                  <c:v>-8199.8500000000058</c:v>
                </c:pt>
                <c:pt idx="18">
                  <c:v>-8535.1199999999935</c:v>
                </c:pt>
                <c:pt idx="19">
                  <c:v>-14315.260000000006</c:v>
                </c:pt>
                <c:pt idx="20">
                  <c:v>-13628.010000000006</c:v>
                </c:pt>
                <c:pt idx="21">
                  <c:v>-9492.1199999999935</c:v>
                </c:pt>
                <c:pt idx="22">
                  <c:v>-11206.329999999993</c:v>
                </c:pt>
                <c:pt idx="23">
                  <c:v>-14513.519999999988</c:v>
                </c:pt>
              </c:numCache>
            </c:numRef>
          </c:val>
        </c:ser>
        <c:ser>
          <c:idx val="1"/>
          <c:order val="1"/>
          <c:tx>
            <c:v>Predviđena potrošnja</c:v>
          </c:tx>
          <c:marker>
            <c:symbol val="none"/>
          </c:marker>
          <c:val>
            <c:numRef>
              <c:f>Sheet2!$B$1:$B$24</c:f>
              <c:numCache>
                <c:formatCode>General</c:formatCode>
                <c:ptCount val="24"/>
                <c:pt idx="0">
                  <c:v>-7773.1</c:v>
                </c:pt>
                <c:pt idx="1">
                  <c:v>-11880.3</c:v>
                </c:pt>
                <c:pt idx="2">
                  <c:v>-9215.2000000000007</c:v>
                </c:pt>
                <c:pt idx="3">
                  <c:v>-8777.9</c:v>
                </c:pt>
                <c:pt idx="4">
                  <c:v>-8514.1</c:v>
                </c:pt>
                <c:pt idx="5">
                  <c:v>-11765.1</c:v>
                </c:pt>
                <c:pt idx="6">
                  <c:v>-9395.2999999999975</c:v>
                </c:pt>
                <c:pt idx="7">
                  <c:v>-12343.9</c:v>
                </c:pt>
                <c:pt idx="8">
                  <c:v>-18655.3</c:v>
                </c:pt>
                <c:pt idx="9">
                  <c:v>-17325.7</c:v>
                </c:pt>
                <c:pt idx="10">
                  <c:v>-8693.1</c:v>
                </c:pt>
                <c:pt idx="11">
                  <c:v>-12901.5</c:v>
                </c:pt>
                <c:pt idx="12">
                  <c:v>-9221.5</c:v>
                </c:pt>
                <c:pt idx="13">
                  <c:v>-6800.9</c:v>
                </c:pt>
                <c:pt idx="14">
                  <c:v>-4967.3</c:v>
                </c:pt>
                <c:pt idx="15">
                  <c:v>-6121.4</c:v>
                </c:pt>
                <c:pt idx="16">
                  <c:v>-6850.6</c:v>
                </c:pt>
                <c:pt idx="17">
                  <c:v>-9071.5</c:v>
                </c:pt>
                <c:pt idx="18">
                  <c:v>-7012.1</c:v>
                </c:pt>
                <c:pt idx="19">
                  <c:v>-8397.7000000000007</c:v>
                </c:pt>
                <c:pt idx="20">
                  <c:v>-9014.6</c:v>
                </c:pt>
                <c:pt idx="21">
                  <c:v>-7662.9</c:v>
                </c:pt>
                <c:pt idx="22">
                  <c:v>-11153.5</c:v>
                </c:pt>
                <c:pt idx="23">
                  <c:v>-13155</c:v>
                </c:pt>
              </c:numCache>
            </c:numRef>
          </c:val>
        </c:ser>
        <c:marker val="1"/>
        <c:axId val="69681920"/>
        <c:axId val="69683840"/>
      </c:lineChart>
      <c:catAx>
        <c:axId val="696819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hr-HR"/>
                  <a:t>Vrijeme (h)</a:t>
                </a:r>
              </a:p>
            </c:rich>
          </c:tx>
        </c:title>
        <c:tickLblPos val="nextTo"/>
        <c:crossAx val="69683840"/>
        <c:crosses val="autoZero"/>
        <c:auto val="1"/>
        <c:lblAlgn val="ctr"/>
        <c:lblOffset val="100"/>
      </c:catAx>
      <c:valAx>
        <c:axId val="6968384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Energija (MWh)</a:t>
                </a:r>
              </a:p>
            </c:rich>
          </c:tx>
          <c:layout>
            <c:manualLayout>
              <c:xMode val="edge"/>
              <c:yMode val="edge"/>
              <c:x val="1.0638370746878026E-2"/>
              <c:y val="0.37729731700204155"/>
            </c:manualLayout>
          </c:layout>
        </c:title>
        <c:numFmt formatCode="General" sourceLinked="1"/>
        <c:tickLblPos val="nextTo"/>
        <c:crossAx val="69681920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title>
      <c:tx>
        <c:rich>
          <a:bodyPr/>
          <a:lstStyle/>
          <a:p>
            <a:pPr>
              <a:defRPr/>
            </a:pPr>
            <a:r>
              <a:rPr lang="en-US"/>
              <a:t>SunnyhillSolar SOLAR_PRODUCTION</a:t>
            </a:r>
          </a:p>
        </c:rich>
      </c:tx>
    </c:title>
    <c:plotArea>
      <c:layout/>
      <c:lineChart>
        <c:grouping val="standard"/>
        <c:ser>
          <c:idx val="0"/>
          <c:order val="0"/>
          <c:tx>
            <c:v>Stvarna proizvodnja</c:v>
          </c:tx>
          <c:marker>
            <c:symbol val="none"/>
          </c:marker>
          <c:val>
            <c:numRef>
              <c:f>Sheet3!$A$1:$A$24</c:f>
              <c:numCache>
                <c:formatCode>General</c:formatCode>
                <c:ptCount val="24"/>
                <c:pt idx="0">
                  <c:v>3850.63</c:v>
                </c:pt>
                <c:pt idx="1">
                  <c:v>3351.3300000000004</c:v>
                </c:pt>
                <c:pt idx="2">
                  <c:v>3310.79</c:v>
                </c:pt>
                <c:pt idx="3">
                  <c:v>3491.2799999999997</c:v>
                </c:pt>
                <c:pt idx="4">
                  <c:v>3595.02</c:v>
                </c:pt>
                <c:pt idx="5">
                  <c:v>2377.13</c:v>
                </c:pt>
                <c:pt idx="6">
                  <c:v>3882.82</c:v>
                </c:pt>
                <c:pt idx="7">
                  <c:v>3481.3700000000003</c:v>
                </c:pt>
                <c:pt idx="8">
                  <c:v>2251.9699999999998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1473.31</c:v>
                </c:pt>
                <c:pt idx="19">
                  <c:v>2931.65</c:v>
                </c:pt>
                <c:pt idx="20">
                  <c:v>3541.2799999999997</c:v>
                </c:pt>
                <c:pt idx="21">
                  <c:v>3464.56</c:v>
                </c:pt>
                <c:pt idx="22">
                  <c:v>3885.1</c:v>
                </c:pt>
                <c:pt idx="23">
                  <c:v>1369.94</c:v>
                </c:pt>
              </c:numCache>
            </c:numRef>
          </c:val>
        </c:ser>
        <c:ser>
          <c:idx val="1"/>
          <c:order val="1"/>
          <c:tx>
            <c:v>Predviđena proizvodnja</c:v>
          </c:tx>
          <c:marker>
            <c:symbol val="none"/>
          </c:marker>
          <c:val>
            <c:numRef>
              <c:f>Sheet3!$B$1:$B$24</c:f>
              <c:numCache>
                <c:formatCode>General</c:formatCode>
                <c:ptCount val="24"/>
                <c:pt idx="0">
                  <c:v>3076.3</c:v>
                </c:pt>
                <c:pt idx="1">
                  <c:v>3390.5</c:v>
                </c:pt>
                <c:pt idx="2">
                  <c:v>3309.4</c:v>
                </c:pt>
                <c:pt idx="3">
                  <c:v>3660.8</c:v>
                </c:pt>
                <c:pt idx="4">
                  <c:v>3552.2</c:v>
                </c:pt>
                <c:pt idx="5">
                  <c:v>3698</c:v>
                </c:pt>
                <c:pt idx="6">
                  <c:v>3626.2</c:v>
                </c:pt>
                <c:pt idx="7">
                  <c:v>2823.1</c:v>
                </c:pt>
                <c:pt idx="8">
                  <c:v>1893</c:v>
                </c:pt>
                <c:pt idx="9">
                  <c:v>9.7000000000000011</c:v>
                </c:pt>
                <c:pt idx="10">
                  <c:v>9.7000000000000011</c:v>
                </c:pt>
                <c:pt idx="11">
                  <c:v>9.7000000000000011</c:v>
                </c:pt>
                <c:pt idx="12">
                  <c:v>9.7000000000000011</c:v>
                </c:pt>
                <c:pt idx="13">
                  <c:v>9.7000000000000011</c:v>
                </c:pt>
                <c:pt idx="14">
                  <c:v>9.7000000000000011</c:v>
                </c:pt>
                <c:pt idx="15">
                  <c:v>9.7000000000000011</c:v>
                </c:pt>
                <c:pt idx="16">
                  <c:v>9.7000000000000011</c:v>
                </c:pt>
                <c:pt idx="17">
                  <c:v>9.7000000000000011</c:v>
                </c:pt>
                <c:pt idx="18">
                  <c:v>1869.7</c:v>
                </c:pt>
                <c:pt idx="19">
                  <c:v>3395.2</c:v>
                </c:pt>
                <c:pt idx="20">
                  <c:v>3110.1</c:v>
                </c:pt>
                <c:pt idx="21">
                  <c:v>3393</c:v>
                </c:pt>
                <c:pt idx="22">
                  <c:v>3378.5</c:v>
                </c:pt>
                <c:pt idx="23">
                  <c:v>3306.2</c:v>
                </c:pt>
              </c:numCache>
            </c:numRef>
          </c:val>
        </c:ser>
        <c:marker val="1"/>
        <c:axId val="69722112"/>
        <c:axId val="69724032"/>
      </c:lineChart>
      <c:catAx>
        <c:axId val="697221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Vrijeme (h)</a:t>
                </a:r>
              </a:p>
            </c:rich>
          </c:tx>
        </c:title>
        <c:tickLblPos val="nextTo"/>
        <c:crossAx val="69724032"/>
        <c:crosses val="autoZero"/>
        <c:auto val="1"/>
        <c:lblAlgn val="ctr"/>
        <c:lblOffset val="100"/>
      </c:catAx>
      <c:valAx>
        <c:axId val="6972403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Energija (MWh)</a:t>
                </a:r>
              </a:p>
            </c:rich>
          </c:tx>
        </c:title>
        <c:numFmt formatCode="General" sourceLinked="1"/>
        <c:tickLblPos val="nextTo"/>
        <c:crossAx val="69722112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title>
      <c:tx>
        <c:rich>
          <a:bodyPr/>
          <a:lstStyle/>
          <a:p>
            <a:pPr>
              <a:defRPr/>
            </a:pPr>
            <a:r>
              <a:rPr lang="hr-HR"/>
              <a:t>OfficeComplexType2 OfficeComplex 1 CONSUMPTION</a:t>
            </a:r>
          </a:p>
        </c:rich>
      </c:tx>
    </c:title>
    <c:plotArea>
      <c:layout/>
      <c:lineChart>
        <c:grouping val="standard"/>
        <c:ser>
          <c:idx val="0"/>
          <c:order val="0"/>
          <c:tx>
            <c:v>Stvarna potrošnja</c:v>
          </c:tx>
          <c:marker>
            <c:symbol val="none"/>
          </c:marker>
          <c:val>
            <c:numRef>
              <c:f>Sheet5!$A$1:$A$24</c:f>
              <c:numCache>
                <c:formatCode>General</c:formatCode>
                <c:ptCount val="24"/>
                <c:pt idx="0">
                  <c:v>-3.524</c:v>
                </c:pt>
                <c:pt idx="1">
                  <c:v>-19.311999999999998</c:v>
                </c:pt>
                <c:pt idx="2">
                  <c:v>-38.065000000000005</c:v>
                </c:pt>
                <c:pt idx="3">
                  <c:v>-39.735000000000007</c:v>
                </c:pt>
                <c:pt idx="4">
                  <c:v>-40.254000000000005</c:v>
                </c:pt>
                <c:pt idx="5">
                  <c:v>-39.486000000000004</c:v>
                </c:pt>
                <c:pt idx="6">
                  <c:v>-39.179000000000002</c:v>
                </c:pt>
                <c:pt idx="7">
                  <c:v>-39.32</c:v>
                </c:pt>
                <c:pt idx="8">
                  <c:v>-36.076000000000001</c:v>
                </c:pt>
                <c:pt idx="9">
                  <c:v>-32.855000000000004</c:v>
                </c:pt>
                <c:pt idx="10">
                  <c:v>-18.835000000000001</c:v>
                </c:pt>
                <c:pt idx="11">
                  <c:v>-8.1760000000000002</c:v>
                </c:pt>
                <c:pt idx="12">
                  <c:v>-4.0309999999999997</c:v>
                </c:pt>
                <c:pt idx="13">
                  <c:v>-2.3619999999999997</c:v>
                </c:pt>
                <c:pt idx="14">
                  <c:v>-1.764</c:v>
                </c:pt>
                <c:pt idx="15">
                  <c:v>-1.764</c:v>
                </c:pt>
                <c:pt idx="16">
                  <c:v>-1.764</c:v>
                </c:pt>
                <c:pt idx="17">
                  <c:v>-1.764</c:v>
                </c:pt>
                <c:pt idx="18">
                  <c:v>-1.764</c:v>
                </c:pt>
                <c:pt idx="19">
                  <c:v>-1.764</c:v>
                </c:pt>
                <c:pt idx="20">
                  <c:v>-1.764</c:v>
                </c:pt>
                <c:pt idx="21">
                  <c:v>-1.764</c:v>
                </c:pt>
                <c:pt idx="22">
                  <c:v>-1.764</c:v>
                </c:pt>
                <c:pt idx="23">
                  <c:v>-1.764</c:v>
                </c:pt>
              </c:numCache>
            </c:numRef>
          </c:val>
        </c:ser>
        <c:ser>
          <c:idx val="1"/>
          <c:order val="1"/>
          <c:tx>
            <c:v>Predviđena potrošnja</c:v>
          </c:tx>
          <c:marker>
            <c:symbol val="none"/>
          </c:marker>
          <c:val>
            <c:numRef>
              <c:f>Sheet5!$B$1:$B$24</c:f>
              <c:numCache>
                <c:formatCode>General</c:formatCode>
                <c:ptCount val="24"/>
                <c:pt idx="0">
                  <c:v>-4.5999999999999996</c:v>
                </c:pt>
                <c:pt idx="1">
                  <c:v>-23.5</c:v>
                </c:pt>
                <c:pt idx="2">
                  <c:v>-39.700000000000003</c:v>
                </c:pt>
                <c:pt idx="3">
                  <c:v>-44.5</c:v>
                </c:pt>
                <c:pt idx="4">
                  <c:v>-40.800000000000011</c:v>
                </c:pt>
                <c:pt idx="5">
                  <c:v>-37</c:v>
                </c:pt>
                <c:pt idx="6">
                  <c:v>-35.5</c:v>
                </c:pt>
                <c:pt idx="7">
                  <c:v>-33.300000000000011</c:v>
                </c:pt>
                <c:pt idx="8">
                  <c:v>-31.1</c:v>
                </c:pt>
                <c:pt idx="9">
                  <c:v>-26.5</c:v>
                </c:pt>
                <c:pt idx="10">
                  <c:v>-15.5</c:v>
                </c:pt>
                <c:pt idx="11">
                  <c:v>-6.5</c:v>
                </c:pt>
                <c:pt idx="12">
                  <c:v>-3.1</c:v>
                </c:pt>
                <c:pt idx="13">
                  <c:v>-2.2000000000000002</c:v>
                </c:pt>
                <c:pt idx="14">
                  <c:v>-1.8</c:v>
                </c:pt>
                <c:pt idx="15">
                  <c:v>-1.8</c:v>
                </c:pt>
                <c:pt idx="16">
                  <c:v>-1.8</c:v>
                </c:pt>
                <c:pt idx="17">
                  <c:v>-1.8</c:v>
                </c:pt>
                <c:pt idx="18">
                  <c:v>-1.8</c:v>
                </c:pt>
                <c:pt idx="19">
                  <c:v>-1.8</c:v>
                </c:pt>
                <c:pt idx="20">
                  <c:v>-1.8</c:v>
                </c:pt>
                <c:pt idx="21">
                  <c:v>-1.8</c:v>
                </c:pt>
                <c:pt idx="22">
                  <c:v>-1.8</c:v>
                </c:pt>
                <c:pt idx="23">
                  <c:v>-1.8</c:v>
                </c:pt>
              </c:numCache>
            </c:numRef>
          </c:val>
        </c:ser>
        <c:marker val="1"/>
        <c:axId val="69749376"/>
        <c:axId val="69759744"/>
      </c:lineChart>
      <c:catAx>
        <c:axId val="697493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Vrijeme (h)</a:t>
                </a:r>
              </a:p>
            </c:rich>
          </c:tx>
        </c:title>
        <c:tickLblPos val="nextTo"/>
        <c:crossAx val="69759744"/>
        <c:crosses val="autoZero"/>
        <c:auto val="1"/>
        <c:lblAlgn val="ctr"/>
        <c:lblOffset val="100"/>
      </c:catAx>
      <c:valAx>
        <c:axId val="6975974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Energija (MWh)</a:t>
                </a:r>
              </a:p>
            </c:rich>
          </c:tx>
        </c:title>
        <c:numFmt formatCode="General" sourceLinked="1"/>
        <c:tickLblPos val="nextTo"/>
        <c:crossAx val="69749376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78F55C4-A033-431B-A8F8-C92FC1D4E07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5896082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9A1FE8-7E00-4C5F-AD9F-3D36C31B44D6}" type="slidenum">
              <a:rPr lang="hr-HR" smtClean="0"/>
              <a:pPr/>
              <a:t>1</a:t>
            </a:fld>
            <a:endParaRPr lang="hr-HR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r-H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95AC4D17-5B00-42B6-9E6C-807E17C4726C}" type="slidenum">
              <a:rPr lang="hr-HR" sz="1200" smtClean="0"/>
              <a:pPr/>
              <a:t>10</a:t>
            </a:fld>
            <a:endParaRPr lang="hr-HR" sz="120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endParaRPr lang="hr-H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95AC4D17-5B00-42B6-9E6C-807E17C4726C}" type="slidenum">
              <a:rPr lang="hr-HR" sz="1200" smtClean="0"/>
              <a:pPr/>
              <a:t>11</a:t>
            </a:fld>
            <a:endParaRPr lang="hr-HR" sz="120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endParaRPr lang="hr-H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95AC4D17-5B00-42B6-9E6C-807E17C4726C}" type="slidenum">
              <a:rPr lang="hr-HR" sz="1200" smtClean="0"/>
              <a:pPr/>
              <a:t>12</a:t>
            </a:fld>
            <a:endParaRPr lang="hr-HR" sz="120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endParaRPr lang="hr-H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2.v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1"/>
          <p:cNvGraphicFramePr>
            <a:graphicFrameLocks noChangeAspect="1"/>
          </p:cNvGraphicFramePr>
          <p:nvPr/>
        </p:nvGraphicFramePr>
        <p:xfrm>
          <a:off x="9129713" y="211138"/>
          <a:ext cx="606425" cy="914400"/>
        </p:xfrm>
        <a:graphic>
          <a:graphicData uri="http://schemas.openxmlformats.org/presentationml/2006/ole">
            <p:oleObj spid="_x0000_s43024" name="Picture" r:id="rId3" imgW="708104" imgH="1156204" progId="Word.Picture.8">
              <p:embed/>
            </p:oleObj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393160" y="857250"/>
            <a:ext cx="2568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hr-HR" sz="1400" dirty="0">
                <a:solidFill>
                  <a:schemeClr val="bg2">
                    <a:lumMod val="75000"/>
                  </a:schemeClr>
                </a:solidFill>
                <a:latin typeface="Arial CE" pitchFamily="34" charset="0"/>
              </a:rPr>
              <a:t>Zavod za telekomunikacije</a:t>
            </a:r>
            <a:endParaRPr lang="hr-HR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2286000"/>
            <a:ext cx="8420100" cy="11430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 i="1">
                <a:latin typeface="Times New Roman CE" pitchFamily="18" charset="0"/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5E632-7690-40B3-86E8-809B4D19F70D}" type="datetime4">
              <a:rPr lang="hr-HR" smtClean="0"/>
              <a:pPr>
                <a:defRPr/>
              </a:pPr>
              <a:t>29. svibanj 2012.</a:t>
            </a:fld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55151-3027-4027-BECD-31D28200E88F}" type="slidenum">
              <a:rPr lang="en-US"/>
              <a:pPr>
                <a:defRPr/>
              </a:pPr>
              <a:t>‹#›</a:t>
            </a:fld>
            <a:r>
              <a:rPr lang="en-US"/>
              <a:t> od </a:t>
            </a:r>
            <a:r>
              <a:rPr lang="hr-HR"/>
              <a:t>6</a:t>
            </a:r>
            <a:endParaRPr lang="en-US" sz="1400">
              <a:latin typeface="Times New Roman" charset="0"/>
            </a:endParaRPr>
          </a:p>
        </p:txBody>
      </p:sp>
      <p:pic>
        <p:nvPicPr>
          <p:cNvPr id="9" name="Picture 8" descr="sveuciliste_u_zagrebu_nece_biti_povecane_participacije_u_troskovima_studiranja_tabfull.jpg"/>
          <p:cNvPicPr>
            <a:picLocks noChangeAspect="1"/>
          </p:cNvPicPr>
          <p:nvPr userDrawn="1"/>
        </p:nvPicPr>
        <p:blipFill>
          <a:blip r:embed="rId4" cstate="print"/>
          <a:srcRect l="13682" r="13345"/>
          <a:stretch>
            <a:fillRect/>
          </a:stretch>
        </p:blipFill>
        <p:spPr>
          <a:xfrm>
            <a:off x="200472" y="260648"/>
            <a:ext cx="1152128" cy="1051446"/>
          </a:xfrm>
          <a:prstGeom prst="rect">
            <a:avLst/>
          </a:prstGeom>
        </p:spPr>
      </p:pic>
      <p:pic>
        <p:nvPicPr>
          <p:cNvPr id="10" name="Picture 9" descr="garland_logo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728864" y="548680"/>
            <a:ext cx="2160240" cy="687974"/>
          </a:xfrm>
          <a:prstGeom prst="rect">
            <a:avLst/>
          </a:prstGeom>
        </p:spPr>
      </p:pic>
      <p:pic>
        <p:nvPicPr>
          <p:cNvPr id="11" name="Picture 10" descr="tmp_20110901170226_0.jpg"/>
          <p:cNvPicPr>
            <a:picLocks noChangeAspect="1"/>
          </p:cNvPicPr>
          <p:nvPr userDrawn="1"/>
        </p:nvPicPr>
        <p:blipFill>
          <a:blip r:embed="rId6" cstate="print"/>
          <a:srcRect l="28351" t="7291" r="30413" b="11710"/>
          <a:stretch>
            <a:fillRect/>
          </a:stretch>
        </p:blipFill>
        <p:spPr>
          <a:xfrm>
            <a:off x="9044363" y="188640"/>
            <a:ext cx="733173" cy="10081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 flipH="1">
            <a:off x="228600" y="990600"/>
            <a:ext cx="718185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6" name="Object 12"/>
          <p:cNvGraphicFramePr>
            <a:graphicFrameLocks noChangeAspect="1"/>
          </p:cNvGraphicFramePr>
          <p:nvPr/>
        </p:nvGraphicFramePr>
        <p:xfrm>
          <a:off x="9129713" y="211138"/>
          <a:ext cx="606425" cy="914400"/>
        </p:xfrm>
        <a:graphic>
          <a:graphicData uri="http://schemas.openxmlformats.org/presentationml/2006/ole">
            <p:oleObj spid="_x0000_s52240" name="Picture" r:id="rId3" imgW="708104" imgH="1156204" progId="Word.Picture.8">
              <p:embed/>
            </p:oleObj>
          </a:graphicData>
        </a:graphic>
      </p:graphicFrame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6897688" y="476250"/>
            <a:ext cx="2466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1400">
                <a:latin typeface="Arial CE" pitchFamily="34" charset="0"/>
              </a:rPr>
              <a:t>Zavod za telekomunikacije</a:t>
            </a:r>
            <a:endParaRPr lang="hr-HR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29714DFC-79CD-4BDB-91D9-297C7A557883}" type="datetime4">
              <a:rPr lang="hr-HR" smtClean="0"/>
              <a:pPr>
                <a:defRPr/>
              </a:pPr>
              <a:t>29. svibanj 2012.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B5FB1-48ED-4D57-8F70-4F015A07CC88}" type="slidenum">
              <a:rPr lang="en-US"/>
              <a:pPr>
                <a:defRPr/>
              </a:pPr>
              <a:t>‹#›</a:t>
            </a:fld>
            <a:r>
              <a:rPr lang="en-US"/>
              <a:t> od </a:t>
            </a:r>
            <a:r>
              <a:rPr lang="hr-HR"/>
              <a:t>6</a:t>
            </a:r>
            <a:endParaRPr lang="en-US" sz="1400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 flipH="1">
            <a:off x="228600" y="990600"/>
            <a:ext cx="718185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6" name="Object 12"/>
          <p:cNvGraphicFramePr>
            <a:graphicFrameLocks noChangeAspect="1"/>
          </p:cNvGraphicFramePr>
          <p:nvPr/>
        </p:nvGraphicFramePr>
        <p:xfrm>
          <a:off x="9129713" y="211138"/>
          <a:ext cx="606425" cy="914400"/>
        </p:xfrm>
        <a:graphic>
          <a:graphicData uri="http://schemas.openxmlformats.org/presentationml/2006/ole">
            <p:oleObj spid="_x0000_s53264" name="Picture" r:id="rId3" imgW="708104" imgH="1156204" progId="Word.Picture.8">
              <p:embed/>
            </p:oleObj>
          </a:graphicData>
        </a:graphic>
      </p:graphicFrame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6897688" y="476250"/>
            <a:ext cx="2466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1400">
                <a:latin typeface="Arial CE" pitchFamily="34" charset="0"/>
              </a:rPr>
              <a:t>Zavod za telekomunikacije</a:t>
            </a:r>
            <a:endParaRPr lang="hr-HR" sz="14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4838" y="0"/>
            <a:ext cx="2208212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0"/>
            <a:ext cx="6472238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852DE57B-8146-4232-BAF2-091216130A07}" type="datetime4">
              <a:rPr lang="hr-HR" smtClean="0"/>
              <a:pPr>
                <a:defRPr/>
              </a:pPr>
              <a:t>29. svibanj 2012.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67B45-3ACB-491F-BF6B-02D8205646A8}" type="slidenum">
              <a:rPr lang="en-US"/>
              <a:pPr>
                <a:defRPr/>
              </a:pPr>
              <a:t>‹#›</a:t>
            </a:fld>
            <a:r>
              <a:rPr lang="en-US"/>
              <a:t> od </a:t>
            </a:r>
            <a:r>
              <a:rPr lang="hr-HR"/>
              <a:t>6</a:t>
            </a:r>
            <a:endParaRPr lang="en-US" sz="1400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 flipH="1">
            <a:off x="228600" y="990600"/>
            <a:ext cx="7181850" cy="0"/>
          </a:xfrm>
          <a:prstGeom prst="line">
            <a:avLst/>
          </a:prstGeom>
          <a:noFill/>
          <a:ln w="76200">
            <a:solidFill>
              <a:srgbClr val="92D050"/>
            </a:solidFill>
            <a:round/>
            <a:headEnd/>
            <a:tailEnd/>
          </a:ln>
          <a:effectLst>
            <a:outerShdw dist="107763" dir="2700000" algn="ctr" rotWithShape="0">
              <a:srgbClr val="00B05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chemeClr val="bg2">
                <a:lumMod val="75000"/>
              </a:schemeClr>
            </a:solidFill>
            <a:round/>
            <a:headEnd/>
            <a:tailEnd/>
          </a:ln>
          <a:effectLst>
            <a:outerShdw dist="85194" dir="1593903" algn="ctr" rotWithShape="0">
              <a:srgbClr val="00B05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6" name="Object 12"/>
          <p:cNvGraphicFramePr>
            <a:graphicFrameLocks noChangeAspect="1"/>
          </p:cNvGraphicFramePr>
          <p:nvPr/>
        </p:nvGraphicFramePr>
        <p:xfrm>
          <a:off x="9129713" y="211138"/>
          <a:ext cx="606425" cy="914400"/>
        </p:xfrm>
        <a:graphic>
          <a:graphicData uri="http://schemas.openxmlformats.org/presentationml/2006/ole">
            <p:oleObj spid="_x0000_s44048" name="Picture" r:id="rId3" imgW="708104" imgH="1156204" progId="Word.Picture.8">
              <p:embed/>
            </p:oleObj>
          </a:graphicData>
        </a:graphic>
      </p:graphicFrame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7381875" y="896938"/>
            <a:ext cx="17526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hr-HR" sz="1000" dirty="0">
                <a:latin typeface="Arial CE" pitchFamily="34" charset="0"/>
              </a:rPr>
              <a:t>Zavod za telekomunikacije</a:t>
            </a:r>
            <a:endParaRPr lang="hr-HR" sz="1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7729AEEB-4513-4BF6-B783-E396D89800A8}" type="datetime4">
              <a:rPr lang="hr-HR" smtClean="0"/>
              <a:pPr>
                <a:defRPr/>
              </a:pPr>
              <a:t>29. svibanj 2012.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F5646-B59B-44F1-85AF-BE929EE79435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hr-HR" dirty="0" smtClean="0"/>
              <a:t>17</a:t>
            </a:r>
            <a:endParaRPr lang="hr-HR" dirty="0"/>
          </a:p>
        </p:txBody>
      </p:sp>
      <p:pic>
        <p:nvPicPr>
          <p:cNvPr id="11" name="Picture 10" descr="tmp_20110901170226_0.jpg"/>
          <p:cNvPicPr>
            <a:picLocks noChangeAspect="1"/>
          </p:cNvPicPr>
          <p:nvPr userDrawn="1"/>
        </p:nvPicPr>
        <p:blipFill>
          <a:blip r:embed="rId4" cstate="print"/>
          <a:srcRect l="28351" t="7291" r="30413" b="11710"/>
          <a:stretch>
            <a:fillRect/>
          </a:stretch>
        </p:blipFill>
        <p:spPr>
          <a:xfrm>
            <a:off x="9116371" y="116632"/>
            <a:ext cx="733173" cy="10081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 flipH="1">
            <a:off x="228600" y="990600"/>
            <a:ext cx="7181850" cy="0"/>
          </a:xfrm>
          <a:prstGeom prst="line">
            <a:avLst/>
          </a:prstGeom>
          <a:noFill/>
          <a:ln w="76200">
            <a:solidFill>
              <a:srgbClr val="92D050"/>
            </a:solidFill>
            <a:round/>
            <a:headEnd/>
            <a:tailEnd/>
          </a:ln>
          <a:effectLst>
            <a:outerShdw dist="107763" dir="2700000" algn="ctr" rotWithShape="0">
              <a:srgbClr val="00B05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chemeClr val="bg2">
                <a:lumMod val="75000"/>
              </a:schemeClr>
            </a:solidFill>
            <a:round/>
            <a:headEnd/>
            <a:tailEnd/>
          </a:ln>
          <a:effectLst>
            <a:outerShdw dist="85194" dir="1593903" algn="ctr" rotWithShape="0">
              <a:srgbClr val="00B05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6" name="Object 12"/>
          <p:cNvGraphicFramePr>
            <a:graphicFrameLocks noChangeAspect="1"/>
          </p:cNvGraphicFramePr>
          <p:nvPr/>
        </p:nvGraphicFramePr>
        <p:xfrm>
          <a:off x="9129713" y="211138"/>
          <a:ext cx="606425" cy="914400"/>
        </p:xfrm>
        <a:graphic>
          <a:graphicData uri="http://schemas.openxmlformats.org/presentationml/2006/ole">
            <p:oleObj spid="_x0000_s45072" name="Picture" r:id="rId3" imgW="708104" imgH="1156204" progId="Word.Picture.8">
              <p:embed/>
            </p:oleObj>
          </a:graphicData>
        </a:graphic>
      </p:graphicFrame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6897688" y="476250"/>
            <a:ext cx="2466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1400">
                <a:latin typeface="Arial CE" pitchFamily="34" charset="0"/>
              </a:rPr>
              <a:t>Zavod za telekomunikacije</a:t>
            </a:r>
            <a:endParaRPr lang="hr-HR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D38F92B5-5C75-4D71-AFEE-A4E465B1704B}" type="datetime4">
              <a:rPr lang="hr-HR" smtClean="0"/>
              <a:pPr>
                <a:defRPr/>
              </a:pPr>
              <a:t>29. svibanj 2012.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511B6-154A-48D9-BF06-0CB58E814AE9}" type="slidenum">
              <a:rPr lang="en-US"/>
              <a:pPr>
                <a:defRPr/>
              </a:pPr>
              <a:t>‹#›</a:t>
            </a:fld>
            <a:r>
              <a:rPr lang="en-US"/>
              <a:t> od </a:t>
            </a:r>
            <a:r>
              <a:rPr lang="hr-HR"/>
              <a:t>6</a:t>
            </a:r>
            <a:endParaRPr lang="en-US" sz="1400">
              <a:latin typeface="Times New Roman" charset="0"/>
            </a:endParaRPr>
          </a:p>
        </p:txBody>
      </p:sp>
      <p:pic>
        <p:nvPicPr>
          <p:cNvPr id="11" name="Picture 10" descr="tmp_20110901170226_0.jpg"/>
          <p:cNvPicPr>
            <a:picLocks noChangeAspect="1"/>
          </p:cNvPicPr>
          <p:nvPr userDrawn="1"/>
        </p:nvPicPr>
        <p:blipFill>
          <a:blip r:embed="rId4" cstate="print"/>
          <a:srcRect l="28351" t="7291" r="30413" b="11710"/>
          <a:stretch>
            <a:fillRect/>
          </a:stretch>
        </p:blipFill>
        <p:spPr>
          <a:xfrm>
            <a:off x="9116371" y="116632"/>
            <a:ext cx="733173" cy="10081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/>
        </p:nvSpPr>
        <p:spPr bwMode="auto">
          <a:xfrm flipH="1">
            <a:off x="228600" y="990600"/>
            <a:ext cx="7181850" cy="0"/>
          </a:xfrm>
          <a:prstGeom prst="line">
            <a:avLst/>
          </a:prstGeom>
          <a:noFill/>
          <a:ln w="76200">
            <a:solidFill>
              <a:srgbClr val="92D050"/>
            </a:solidFill>
            <a:round/>
            <a:headEnd/>
            <a:tailEnd/>
          </a:ln>
          <a:effectLst>
            <a:outerShdw dist="107763" dir="2700000" algn="ctr" rotWithShape="0">
              <a:srgbClr val="00B05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chemeClr val="bg2">
                <a:lumMod val="75000"/>
              </a:schemeClr>
            </a:solidFill>
            <a:round/>
            <a:headEnd/>
            <a:tailEnd/>
          </a:ln>
          <a:effectLst>
            <a:outerShdw dist="85194" dir="1593903" algn="ctr" rotWithShape="0">
              <a:srgbClr val="00B05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/>
        </p:nvGraphicFramePr>
        <p:xfrm>
          <a:off x="9129713" y="211138"/>
          <a:ext cx="606425" cy="914400"/>
        </p:xfrm>
        <a:graphic>
          <a:graphicData uri="http://schemas.openxmlformats.org/presentationml/2006/ole">
            <p:oleObj spid="_x0000_s46096" name="Picture" r:id="rId3" imgW="708104" imgH="1156204" progId="Word.Picture.8">
              <p:embed/>
            </p:oleObj>
          </a:graphicData>
        </a:graphic>
      </p:graphicFrame>
      <p:sp>
        <p:nvSpPr>
          <p:cNvPr id="8" name="Text Box 13"/>
          <p:cNvSpPr txBox="1">
            <a:spLocks noChangeArrowheads="1"/>
          </p:cNvSpPr>
          <p:nvPr userDrawn="1"/>
        </p:nvSpPr>
        <p:spPr bwMode="auto">
          <a:xfrm>
            <a:off x="6897688" y="476250"/>
            <a:ext cx="2466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1400">
                <a:latin typeface="Arial CE" pitchFamily="34" charset="0"/>
              </a:rPr>
              <a:t>Zavod za telekomunikacije</a:t>
            </a:r>
            <a:endParaRPr lang="hr-HR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1219200"/>
            <a:ext cx="413385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219200"/>
            <a:ext cx="413385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9D308842-B3F5-4D2C-9533-BEF11B42F839}" type="datetime4">
              <a:rPr lang="hr-HR" smtClean="0"/>
              <a:pPr>
                <a:defRPr/>
              </a:pPr>
              <a:t>29. svibanj 2012.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A18C5-F72E-471E-A493-4203694284E9}" type="slidenum">
              <a:rPr lang="en-US"/>
              <a:pPr>
                <a:defRPr/>
              </a:pPr>
              <a:t>‹#›</a:t>
            </a:fld>
            <a:r>
              <a:rPr lang="en-US"/>
              <a:t> od </a:t>
            </a:r>
            <a:r>
              <a:rPr lang="hr-HR"/>
              <a:t>6</a:t>
            </a:r>
            <a:endParaRPr lang="en-US" sz="1400">
              <a:latin typeface="Times New Roman" charset="0"/>
            </a:endParaRPr>
          </a:p>
        </p:txBody>
      </p:sp>
      <p:pic>
        <p:nvPicPr>
          <p:cNvPr id="12" name="Picture 11" descr="tmp_20110901170226_0.jpg"/>
          <p:cNvPicPr>
            <a:picLocks noChangeAspect="1"/>
          </p:cNvPicPr>
          <p:nvPr userDrawn="1"/>
        </p:nvPicPr>
        <p:blipFill>
          <a:blip r:embed="rId4" cstate="print"/>
          <a:srcRect l="28351" t="7291" r="30413" b="11710"/>
          <a:stretch>
            <a:fillRect/>
          </a:stretch>
        </p:blipFill>
        <p:spPr>
          <a:xfrm>
            <a:off x="9116371" y="116632"/>
            <a:ext cx="733173" cy="10081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228600" y="990600"/>
            <a:ext cx="7181850" cy="0"/>
          </a:xfrm>
          <a:prstGeom prst="line">
            <a:avLst/>
          </a:prstGeom>
          <a:noFill/>
          <a:ln w="76200">
            <a:solidFill>
              <a:srgbClr val="92D050"/>
            </a:solidFill>
            <a:round/>
            <a:headEnd/>
            <a:tailEnd/>
          </a:ln>
          <a:effectLst>
            <a:outerShdw dist="107763" dir="2700000" algn="ctr" rotWithShape="0">
              <a:srgbClr val="00B05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chemeClr val="bg2">
                <a:lumMod val="75000"/>
              </a:schemeClr>
            </a:solidFill>
            <a:round/>
            <a:headEnd/>
            <a:tailEnd/>
          </a:ln>
          <a:effectLst>
            <a:outerShdw dist="85194" dir="1593903" algn="ctr" rotWithShape="0">
              <a:srgbClr val="00B05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9" name="Object 12"/>
          <p:cNvGraphicFramePr>
            <a:graphicFrameLocks noChangeAspect="1"/>
          </p:cNvGraphicFramePr>
          <p:nvPr/>
        </p:nvGraphicFramePr>
        <p:xfrm>
          <a:off x="9129713" y="211138"/>
          <a:ext cx="606425" cy="914400"/>
        </p:xfrm>
        <a:graphic>
          <a:graphicData uri="http://schemas.openxmlformats.org/presentationml/2006/ole">
            <p:oleObj spid="_x0000_s47120" name="Picture" r:id="rId3" imgW="708104" imgH="1156204" progId="Word.Picture.8">
              <p:embed/>
            </p:oleObj>
          </a:graphicData>
        </a:graphic>
      </p:graphicFrame>
      <p:sp>
        <p:nvSpPr>
          <p:cNvPr id="10" name="Text Box 13"/>
          <p:cNvSpPr txBox="1">
            <a:spLocks noChangeArrowheads="1"/>
          </p:cNvSpPr>
          <p:nvPr userDrawn="1"/>
        </p:nvSpPr>
        <p:spPr bwMode="auto">
          <a:xfrm>
            <a:off x="6897688" y="476250"/>
            <a:ext cx="2466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1400">
                <a:latin typeface="Arial CE" pitchFamily="34" charset="0"/>
              </a:rPr>
              <a:t>Zavod za telekomunikacije</a:t>
            </a:r>
            <a:endParaRPr lang="hr-HR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B73DFE11-4FF7-4A1E-8553-30EE8C1ACD08}" type="datetime4">
              <a:rPr lang="hr-HR" smtClean="0"/>
              <a:pPr>
                <a:defRPr/>
              </a:pPr>
              <a:t>29. svibanj 2012.</a:t>
            </a:fld>
            <a:endParaRPr lang="en-US" dirty="0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9EF19-9C9F-4FDC-B44D-D9FA796EE0EE}" type="slidenum">
              <a:rPr lang="en-US"/>
              <a:pPr>
                <a:defRPr/>
              </a:pPr>
              <a:t>‹#›</a:t>
            </a:fld>
            <a:r>
              <a:rPr lang="en-US"/>
              <a:t> od </a:t>
            </a:r>
            <a:r>
              <a:rPr lang="hr-HR"/>
              <a:t>6</a:t>
            </a:r>
            <a:endParaRPr lang="en-US" sz="1400">
              <a:latin typeface="Times New Roman" charset="0"/>
            </a:endParaRPr>
          </a:p>
        </p:txBody>
      </p:sp>
      <p:pic>
        <p:nvPicPr>
          <p:cNvPr id="14" name="Picture 13" descr="tmp_20110901170226_0.jpg"/>
          <p:cNvPicPr>
            <a:picLocks noChangeAspect="1"/>
          </p:cNvPicPr>
          <p:nvPr userDrawn="1"/>
        </p:nvPicPr>
        <p:blipFill>
          <a:blip r:embed="rId4" cstate="print"/>
          <a:srcRect l="28351" t="7291" r="30413" b="11710"/>
          <a:stretch>
            <a:fillRect/>
          </a:stretch>
        </p:blipFill>
        <p:spPr>
          <a:xfrm>
            <a:off x="9116371" y="116632"/>
            <a:ext cx="733173" cy="10081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7"/>
          <p:cNvSpPr>
            <a:spLocks noChangeShapeType="1"/>
          </p:cNvSpPr>
          <p:nvPr/>
        </p:nvSpPr>
        <p:spPr bwMode="auto">
          <a:xfrm flipH="1">
            <a:off x="228600" y="990600"/>
            <a:ext cx="7181850" cy="0"/>
          </a:xfrm>
          <a:prstGeom prst="line">
            <a:avLst/>
          </a:prstGeom>
          <a:noFill/>
          <a:ln w="76200">
            <a:solidFill>
              <a:srgbClr val="92D050"/>
            </a:solidFill>
            <a:round/>
            <a:headEnd/>
            <a:tailEnd/>
          </a:ln>
          <a:effectLst>
            <a:outerShdw dist="107763" dir="2700000" algn="ctr" rotWithShape="0">
              <a:srgbClr val="00B05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chemeClr val="bg2">
                <a:lumMod val="75000"/>
              </a:schemeClr>
            </a:solidFill>
            <a:round/>
            <a:headEnd/>
            <a:tailEnd/>
          </a:ln>
          <a:effectLst>
            <a:outerShdw dist="85194" dir="1593903" algn="ctr" rotWithShape="0">
              <a:srgbClr val="00B05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5" name="Object 12"/>
          <p:cNvGraphicFramePr>
            <a:graphicFrameLocks noChangeAspect="1"/>
          </p:cNvGraphicFramePr>
          <p:nvPr/>
        </p:nvGraphicFramePr>
        <p:xfrm>
          <a:off x="9129713" y="211138"/>
          <a:ext cx="606425" cy="914400"/>
        </p:xfrm>
        <a:graphic>
          <a:graphicData uri="http://schemas.openxmlformats.org/presentationml/2006/ole">
            <p:oleObj spid="_x0000_s48144" name="Picture" r:id="rId3" imgW="708104" imgH="1156204" progId="Word.Picture.8">
              <p:embed/>
            </p:oleObj>
          </a:graphicData>
        </a:graphic>
      </p:graphicFrame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6897688" y="476250"/>
            <a:ext cx="2466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1400">
                <a:latin typeface="Arial CE" pitchFamily="34" charset="0"/>
              </a:rPr>
              <a:t>Zavod za telekomunikacije</a:t>
            </a:r>
            <a:endParaRPr lang="hr-HR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382CF505-F797-410B-BD91-554453CDB3A5}" type="datetime4">
              <a:rPr lang="hr-HR" smtClean="0"/>
              <a:pPr>
                <a:defRPr/>
              </a:pPr>
              <a:t>29. svibanj 2012.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083C3-346D-4E09-BEEA-1676E60E256C}" type="slidenum">
              <a:rPr lang="en-US"/>
              <a:pPr>
                <a:defRPr/>
              </a:pPr>
              <a:t>‹#›</a:t>
            </a:fld>
            <a:r>
              <a:rPr lang="en-US"/>
              <a:t> od </a:t>
            </a:r>
            <a:r>
              <a:rPr lang="hr-HR"/>
              <a:t>6</a:t>
            </a:r>
            <a:endParaRPr lang="en-US" sz="1400">
              <a:latin typeface="Times New Roman" charset="0"/>
            </a:endParaRPr>
          </a:p>
        </p:txBody>
      </p:sp>
      <p:pic>
        <p:nvPicPr>
          <p:cNvPr id="10" name="Picture 9" descr="tmp_20110901170226_0.jpg"/>
          <p:cNvPicPr>
            <a:picLocks noChangeAspect="1"/>
          </p:cNvPicPr>
          <p:nvPr userDrawn="1"/>
        </p:nvPicPr>
        <p:blipFill>
          <a:blip r:embed="rId4" cstate="print"/>
          <a:srcRect l="28351" t="7291" r="30413" b="11710"/>
          <a:stretch>
            <a:fillRect/>
          </a:stretch>
        </p:blipFill>
        <p:spPr>
          <a:xfrm>
            <a:off x="9116371" y="116632"/>
            <a:ext cx="733173" cy="10081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 flipH="1">
            <a:off x="228600" y="990600"/>
            <a:ext cx="7181850" cy="0"/>
          </a:xfrm>
          <a:prstGeom prst="line">
            <a:avLst/>
          </a:prstGeom>
          <a:noFill/>
          <a:ln w="76200">
            <a:solidFill>
              <a:srgbClr val="92D050"/>
            </a:solidFill>
            <a:round/>
            <a:headEnd/>
            <a:tailEnd/>
          </a:ln>
          <a:effectLst>
            <a:outerShdw dist="107763" dir="2700000" algn="ctr" rotWithShape="0">
              <a:srgbClr val="00B05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chemeClr val="bg2">
                <a:lumMod val="75000"/>
              </a:schemeClr>
            </a:solidFill>
            <a:round/>
            <a:headEnd/>
            <a:tailEnd/>
          </a:ln>
          <a:effectLst>
            <a:outerShdw dist="85194" dir="1593903" algn="ctr" rotWithShape="0">
              <a:srgbClr val="00B05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4" name="Object 12"/>
          <p:cNvGraphicFramePr>
            <a:graphicFrameLocks noChangeAspect="1"/>
          </p:cNvGraphicFramePr>
          <p:nvPr/>
        </p:nvGraphicFramePr>
        <p:xfrm>
          <a:off x="9129713" y="211138"/>
          <a:ext cx="606425" cy="914400"/>
        </p:xfrm>
        <a:graphic>
          <a:graphicData uri="http://schemas.openxmlformats.org/presentationml/2006/ole">
            <p:oleObj spid="_x0000_s49168" name="Picture" r:id="rId3" imgW="708104" imgH="1156204" progId="Word.Picture.8">
              <p:embed/>
            </p:oleObj>
          </a:graphicData>
        </a:graphic>
      </p:graphicFrame>
      <p:sp>
        <p:nvSpPr>
          <p:cNvPr id="5" name="Text Box 13"/>
          <p:cNvSpPr txBox="1">
            <a:spLocks noChangeArrowheads="1"/>
          </p:cNvSpPr>
          <p:nvPr userDrawn="1"/>
        </p:nvSpPr>
        <p:spPr bwMode="auto">
          <a:xfrm>
            <a:off x="6897688" y="476250"/>
            <a:ext cx="2466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1400">
                <a:latin typeface="Arial CE" pitchFamily="34" charset="0"/>
              </a:rPr>
              <a:t>Zavod za telekomunikacije</a:t>
            </a:r>
            <a:endParaRPr lang="hr-HR" sz="140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12AA3FC1-D2B0-4633-8E2F-A46E1324F7D9}" type="datetime4">
              <a:rPr lang="hr-HR" smtClean="0"/>
              <a:pPr>
                <a:defRPr/>
              </a:pPr>
              <a:t>29. svibanj 2012.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37294-8432-4069-90DC-9562CA1AF3B2}" type="slidenum">
              <a:rPr lang="en-US"/>
              <a:pPr>
                <a:defRPr/>
              </a:pPr>
              <a:t>‹#›</a:t>
            </a:fld>
            <a:r>
              <a:rPr lang="en-US"/>
              <a:t> od </a:t>
            </a:r>
            <a:r>
              <a:rPr lang="hr-HR"/>
              <a:t>6</a:t>
            </a:r>
            <a:endParaRPr lang="en-US" sz="1400">
              <a:latin typeface="Times New Roman" charset="0"/>
            </a:endParaRPr>
          </a:p>
        </p:txBody>
      </p:sp>
      <p:pic>
        <p:nvPicPr>
          <p:cNvPr id="9" name="Picture 8" descr="tmp_20110901170226_0.jpg"/>
          <p:cNvPicPr>
            <a:picLocks noChangeAspect="1"/>
          </p:cNvPicPr>
          <p:nvPr userDrawn="1"/>
        </p:nvPicPr>
        <p:blipFill>
          <a:blip r:embed="rId4" cstate="print"/>
          <a:srcRect l="28351" t="7291" r="30413" b="11710"/>
          <a:stretch>
            <a:fillRect/>
          </a:stretch>
        </p:blipFill>
        <p:spPr>
          <a:xfrm>
            <a:off x="9116371" y="116632"/>
            <a:ext cx="733173" cy="10081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/>
        </p:nvSpPr>
        <p:spPr bwMode="auto">
          <a:xfrm flipH="1">
            <a:off x="228600" y="990600"/>
            <a:ext cx="718185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/>
        </p:nvGraphicFramePr>
        <p:xfrm>
          <a:off x="9129713" y="211138"/>
          <a:ext cx="606425" cy="914400"/>
        </p:xfrm>
        <a:graphic>
          <a:graphicData uri="http://schemas.openxmlformats.org/presentationml/2006/ole">
            <p:oleObj spid="_x0000_s50192" name="Picture" r:id="rId3" imgW="708104" imgH="1156204" progId="Word.Picture.8">
              <p:embed/>
            </p:oleObj>
          </a:graphicData>
        </a:graphic>
      </p:graphicFrame>
      <p:sp>
        <p:nvSpPr>
          <p:cNvPr id="8" name="Text Box 13"/>
          <p:cNvSpPr txBox="1">
            <a:spLocks noChangeArrowheads="1"/>
          </p:cNvSpPr>
          <p:nvPr userDrawn="1"/>
        </p:nvSpPr>
        <p:spPr bwMode="auto">
          <a:xfrm>
            <a:off x="6897688" y="476250"/>
            <a:ext cx="2466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1400">
                <a:latin typeface="Arial CE" pitchFamily="34" charset="0"/>
              </a:rPr>
              <a:t>Zavod za telekomunikacije</a:t>
            </a:r>
            <a:endParaRPr lang="hr-HR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902976E2-EDE4-4C6D-BA93-CF777D9C8F0C}" type="datetime4">
              <a:rPr lang="hr-HR" smtClean="0"/>
              <a:pPr>
                <a:defRPr/>
              </a:pPr>
              <a:t>29. svibanj 2012.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848D8-6AB2-4F00-8115-FD145787D5DC}" type="slidenum">
              <a:rPr lang="en-US"/>
              <a:pPr>
                <a:defRPr/>
              </a:pPr>
              <a:t>‹#›</a:t>
            </a:fld>
            <a:r>
              <a:rPr lang="en-US"/>
              <a:t> od </a:t>
            </a:r>
            <a:r>
              <a:rPr lang="hr-HR"/>
              <a:t>6</a:t>
            </a:r>
            <a:endParaRPr lang="en-US" sz="1400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/>
        </p:nvSpPr>
        <p:spPr bwMode="auto">
          <a:xfrm flipH="1">
            <a:off x="228600" y="990600"/>
            <a:ext cx="718185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/>
        </p:nvGraphicFramePr>
        <p:xfrm>
          <a:off x="9129713" y="211138"/>
          <a:ext cx="606425" cy="914400"/>
        </p:xfrm>
        <a:graphic>
          <a:graphicData uri="http://schemas.openxmlformats.org/presentationml/2006/ole">
            <p:oleObj spid="_x0000_s51216" name="Picture" r:id="rId3" imgW="708104" imgH="1156204" progId="Word.Picture.8">
              <p:embed/>
            </p:oleObj>
          </a:graphicData>
        </a:graphic>
      </p:graphicFrame>
      <p:sp>
        <p:nvSpPr>
          <p:cNvPr id="8" name="Text Box 13"/>
          <p:cNvSpPr txBox="1">
            <a:spLocks noChangeArrowheads="1"/>
          </p:cNvSpPr>
          <p:nvPr userDrawn="1"/>
        </p:nvSpPr>
        <p:spPr bwMode="auto">
          <a:xfrm>
            <a:off x="6897688" y="476250"/>
            <a:ext cx="2466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1400">
                <a:latin typeface="Arial CE" pitchFamily="34" charset="0"/>
              </a:rPr>
              <a:t>Zavod za telekomunikacije</a:t>
            </a:r>
            <a:endParaRPr lang="hr-HR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79CFDBC5-E7C7-40A3-9C52-C9A3250FD08A}" type="datetime4">
              <a:rPr lang="hr-HR" smtClean="0"/>
              <a:pPr>
                <a:defRPr/>
              </a:pPr>
              <a:t>29. svibanj 2012.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A4AF5-A872-456C-9A5B-B0EFF3E9FBD9}" type="slidenum">
              <a:rPr lang="en-US"/>
              <a:pPr>
                <a:defRPr/>
              </a:pPr>
              <a:t>‹#›</a:t>
            </a:fld>
            <a:r>
              <a:rPr lang="en-US"/>
              <a:t> od </a:t>
            </a:r>
            <a:r>
              <a:rPr lang="hr-HR"/>
              <a:t>6</a:t>
            </a:r>
            <a:endParaRPr lang="en-US" sz="1400">
              <a:latin typeface="Times New Roman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0"/>
            <a:ext cx="6527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219200"/>
            <a:ext cx="84201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57600" y="6477000"/>
            <a:ext cx="259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latin typeface="+mn-lt"/>
              </a:defRPr>
            </a:lvl1pPr>
          </a:lstStyle>
          <a:p>
            <a:pPr>
              <a:defRPr/>
            </a:pPr>
            <a:fld id="{34C2AFAC-97E8-4E55-BC28-1D5B453A2A41}" type="datetime4">
              <a:rPr lang="hr-HR" smtClean="0"/>
              <a:pPr>
                <a:defRPr/>
              </a:pPr>
              <a:t>29. svibanj 2012.</a:t>
            </a:fld>
            <a:endParaRPr lang="en-US" dirty="0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7650" y="6477000"/>
            <a:ext cx="31369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477000"/>
            <a:ext cx="2063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AACA6FB2-CBEE-4530-9541-3C69FECAA8FB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  <a:r>
              <a:rPr lang="hr-HR" noProof="0" dirty="0" smtClean="0"/>
              <a:t>od</a:t>
            </a:r>
            <a:r>
              <a:rPr lang="en-US" dirty="0" smtClean="0"/>
              <a:t> </a:t>
            </a:r>
            <a:r>
              <a:rPr lang="hr-HR" dirty="0"/>
              <a:t>6</a:t>
            </a:r>
            <a:endParaRPr lang="en-US" sz="1400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H="1">
            <a:off x="228600" y="990600"/>
            <a:ext cx="7181850" cy="0"/>
          </a:xfrm>
          <a:prstGeom prst="line">
            <a:avLst/>
          </a:prstGeom>
          <a:noFill/>
          <a:ln w="76200">
            <a:solidFill>
              <a:srgbClr val="92D050"/>
            </a:solidFill>
            <a:round/>
            <a:headEnd/>
            <a:tailEnd/>
          </a:ln>
          <a:effectLst>
            <a:outerShdw dist="107763" dir="2700000" algn="ctr" rotWithShape="0">
              <a:srgbClr val="00B05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chemeClr val="bg2">
                <a:lumMod val="75000"/>
              </a:schemeClr>
            </a:solidFill>
            <a:round/>
            <a:headEnd/>
            <a:tailEnd/>
          </a:ln>
          <a:effectLst>
            <a:outerShdw dist="85194" dir="1593903" algn="ctr" rotWithShape="0">
              <a:srgbClr val="00B05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3" name="Object 12"/>
          <p:cNvGraphicFramePr>
            <a:graphicFrameLocks noChangeAspect="1"/>
          </p:cNvGraphicFramePr>
          <p:nvPr/>
        </p:nvGraphicFramePr>
        <p:xfrm>
          <a:off x="9129713" y="211138"/>
          <a:ext cx="606425" cy="914400"/>
        </p:xfrm>
        <a:graphic>
          <a:graphicData uri="http://schemas.openxmlformats.org/presentationml/2006/ole">
            <p:oleObj spid="_x0000_s1040" name="Picture" r:id="rId14" imgW="708104" imgH="1156204" progId="Word.Picture.8">
              <p:embed/>
            </p:oleObj>
          </a:graphicData>
        </a:graphic>
      </p:graphicFrame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6806505" y="476250"/>
            <a:ext cx="2466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1400" dirty="0">
                <a:latin typeface="Arial CE" pitchFamily="34" charset="0"/>
              </a:rPr>
              <a:t>Zavod za telekomunikacije</a:t>
            </a:r>
            <a:endParaRPr lang="hr-HR" sz="1400" dirty="0"/>
          </a:p>
        </p:txBody>
      </p:sp>
      <p:pic>
        <p:nvPicPr>
          <p:cNvPr id="11" name="Picture 10" descr="tmp_20110901170226_0.jpg"/>
          <p:cNvPicPr>
            <a:picLocks noChangeAspect="1"/>
          </p:cNvPicPr>
          <p:nvPr userDrawn="1"/>
        </p:nvPicPr>
        <p:blipFill>
          <a:blip r:embed="rId15" cstate="print"/>
          <a:srcRect l="28351" t="7291" r="30413" b="11710"/>
          <a:stretch>
            <a:fillRect/>
          </a:stretch>
        </p:blipFill>
        <p:spPr>
          <a:xfrm>
            <a:off x="9044363" y="188640"/>
            <a:ext cx="733173" cy="10081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B05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D70505"/>
          </a:solidFill>
          <a:effectLst>
            <a:outerShdw blurRad="38100" dist="38100" dir="2700000" algn="tl">
              <a:srgbClr val="C0C0C0"/>
            </a:outerShdw>
          </a:effectLst>
          <a:latin typeface="Arial C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D70505"/>
          </a:solidFill>
          <a:effectLst>
            <a:outerShdw blurRad="38100" dist="38100" dir="2700000" algn="tl">
              <a:srgbClr val="C0C0C0"/>
            </a:outerShdw>
          </a:effectLst>
          <a:latin typeface="Arial C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D70505"/>
          </a:solidFill>
          <a:effectLst>
            <a:outerShdw blurRad="38100" dist="38100" dir="2700000" algn="tl">
              <a:srgbClr val="C0C0C0"/>
            </a:outerShdw>
          </a:effectLst>
          <a:latin typeface="Arial C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D70505"/>
          </a:solidFill>
          <a:effectLst>
            <a:outerShdw blurRad="38100" dist="38100" dir="2700000" algn="tl">
              <a:srgbClr val="C0C0C0"/>
            </a:outerShdw>
          </a:effectLst>
          <a:latin typeface="Arial CE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D70505"/>
          </a:solidFill>
          <a:effectLst>
            <a:outerShdw blurRad="38100" dist="38100" dir="2700000" algn="tl">
              <a:srgbClr val="C0C0C0"/>
            </a:outerShdw>
          </a:effectLst>
          <a:latin typeface="Arial CE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D70505"/>
          </a:solidFill>
          <a:effectLst>
            <a:outerShdw blurRad="38100" dist="38100" dir="2700000" algn="tl">
              <a:srgbClr val="C0C0C0"/>
            </a:outerShdw>
          </a:effectLst>
          <a:latin typeface="Arial CE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D70505"/>
          </a:solidFill>
          <a:effectLst>
            <a:outerShdw blurRad="38100" dist="38100" dir="2700000" algn="tl">
              <a:srgbClr val="C0C0C0"/>
            </a:outerShdw>
          </a:effectLst>
          <a:latin typeface="Arial CE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D70505"/>
          </a:solidFill>
          <a:effectLst>
            <a:outerShdw blurRad="38100" dist="38100" dir="2700000" algn="tl">
              <a:srgbClr val="C0C0C0"/>
            </a:outerShdw>
          </a:effectLst>
          <a:latin typeface="Arial C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SzPct val="75000"/>
        <a:buFont typeface="Symbol" pitchFamily="18" charset="2"/>
        <a:buChar char="¨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SzPct val="75000"/>
        <a:buFont typeface="Webdings" pitchFamily="18" charset="2"/>
        <a:buChar char="&lt;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SzPct val="75000"/>
        <a:buFont typeface="Webdings" pitchFamily="18" charset="2"/>
        <a:buChar char="=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SzPct val="75000"/>
        <a:buFont typeface="Webdings" pitchFamily="18" charset="2"/>
        <a:buChar char="8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SzPct val="75000"/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D70505"/>
        </a:buClr>
        <a:buSzPct val="75000"/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D70505"/>
        </a:buClr>
        <a:buSzPct val="75000"/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D70505"/>
        </a:buClr>
        <a:buSzPct val="75000"/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D70505"/>
        </a:buClr>
        <a:buSzPct val="75000"/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94D8A64-3F61-4A97-A150-5D74E736A940}" type="datetime4">
              <a:rPr lang="hr-HR" smtClean="0"/>
              <a:pPr>
                <a:defRPr/>
              </a:pPr>
              <a:t>29. svibanj 2012.</a:t>
            </a:fld>
            <a:endParaRPr 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2502024"/>
            <a:ext cx="8420100" cy="1143000"/>
          </a:xfrm>
        </p:spPr>
        <p:txBody>
          <a:bodyPr/>
          <a:lstStyle/>
          <a:p>
            <a:r>
              <a:rPr lang="hr-HR" b="1" dirty="0" smtClean="0"/>
              <a:t>INTELIGENTNI PROGRAMSKI AGENT ZA TRGOVANJE ELEKTRIČNOM ENERGIJOM</a:t>
            </a:r>
            <a:endParaRPr lang="hr-HR" dirty="0"/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 smtClean="0">
              <a:solidFill>
                <a:schemeClr val="bg2">
                  <a:lumMod val="75000"/>
                </a:schemeClr>
              </a:solidFill>
              <a:latin typeface="+mj-lt"/>
            </a:endParaRPr>
          </a:p>
          <a:p>
            <a:r>
              <a:rPr lang="hr-HR" dirty="0" smtClean="0">
                <a:solidFill>
                  <a:schemeClr val="bg2">
                    <a:lumMod val="75000"/>
                  </a:schemeClr>
                </a:solidFill>
                <a:latin typeface="+mj-lt"/>
                <a:cs typeface="Calibri" pitchFamily="34" charset="0"/>
              </a:rPr>
              <a:t>Siniša Matetić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9E8872D-71E3-44B5-BF63-58A844B913FC}" type="datetime4">
              <a:rPr lang="hr-HR" smtClean="0"/>
              <a:pPr>
                <a:defRPr/>
              </a:pPr>
              <a:t>29. svibanj 2012.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509E0F-8B81-4993-BFEC-51865EB990D6}" type="slidenum">
              <a:rPr lang="en-US"/>
              <a:pPr>
                <a:defRPr/>
              </a:pPr>
              <a:t>10</a:t>
            </a:fld>
            <a:r>
              <a:rPr lang="en-US" dirty="0"/>
              <a:t> od </a:t>
            </a:r>
            <a:r>
              <a:rPr lang="hr-HR" dirty="0" smtClean="0"/>
              <a:t>16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1">
              <a:defRPr/>
            </a:pPr>
            <a:r>
              <a:rPr lang="hr-HR" dirty="0" smtClean="0">
                <a:solidFill>
                  <a:srgbClr val="00B050"/>
                </a:solidFill>
              </a:rPr>
              <a:t>Maloprodajno tržište (1)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hr-HR" sz="2400" dirty="0" smtClean="0"/>
              <a:t>Posrednici objavljuju </a:t>
            </a:r>
            <a:r>
              <a:rPr lang="hr-HR" sz="2400" dirty="0"/>
              <a:t>tarife namijenjene malim </a:t>
            </a:r>
            <a:r>
              <a:rPr lang="hr-HR" sz="2400" dirty="0" smtClean="0"/>
              <a:t>potrošačima i </a:t>
            </a:r>
            <a:r>
              <a:rPr lang="hr-HR" sz="2400" dirty="0"/>
              <a:t>sklapaju ugovore s velikim </a:t>
            </a:r>
            <a:r>
              <a:rPr lang="hr-HR" sz="2400" dirty="0" smtClean="0"/>
              <a:t>potrošačima</a:t>
            </a:r>
          </a:p>
          <a:p>
            <a:pPr>
              <a:defRPr/>
            </a:pPr>
            <a:r>
              <a:rPr lang="hr-HR" sz="2400" dirty="0" smtClean="0"/>
              <a:t>Objavljivanje tarifa na tarifnom (maloprodajnom) tržištu</a:t>
            </a:r>
          </a:p>
          <a:p>
            <a:pPr>
              <a:defRPr/>
            </a:pPr>
            <a:r>
              <a:rPr lang="hr-HR" sz="2400" dirty="0" smtClean="0"/>
              <a:t>Tipovi profila opterećenja kupaca na tržištu:</a:t>
            </a:r>
          </a:p>
          <a:p>
            <a:pPr lvl="2">
              <a:defRPr/>
            </a:pPr>
            <a:r>
              <a:rPr lang="hr-HR" sz="1600" dirty="0" smtClean="0"/>
              <a:t>Potrošnja (engl. </a:t>
            </a:r>
            <a:r>
              <a:rPr lang="hr-HR" sz="1600" i="1" dirty="0" smtClean="0"/>
              <a:t>consumption</a:t>
            </a:r>
            <a:r>
              <a:rPr lang="hr-HR" sz="1600" dirty="0" smtClean="0"/>
              <a:t>) </a:t>
            </a:r>
          </a:p>
          <a:p>
            <a:pPr lvl="2">
              <a:defRPr/>
            </a:pPr>
            <a:r>
              <a:rPr lang="hr-HR" sz="1600" dirty="0" smtClean="0"/>
              <a:t>Potrošnja s mogućnošću prekidanja (engl. </a:t>
            </a:r>
            <a:r>
              <a:rPr lang="hr-HR" sz="1600" i="1" dirty="0" smtClean="0"/>
              <a:t>interruptible</a:t>
            </a:r>
            <a:r>
              <a:rPr lang="hr-HR" sz="1600" dirty="0" smtClean="0"/>
              <a:t> </a:t>
            </a:r>
            <a:r>
              <a:rPr lang="hr-HR" sz="1600" i="1" dirty="0" smtClean="0"/>
              <a:t>consumption</a:t>
            </a:r>
            <a:r>
              <a:rPr lang="hr-HR" sz="1600" dirty="0" smtClean="0"/>
              <a:t>) </a:t>
            </a:r>
          </a:p>
          <a:p>
            <a:pPr lvl="2">
              <a:defRPr/>
            </a:pPr>
            <a:r>
              <a:rPr lang="hr-HR" sz="1600" dirty="0" smtClean="0"/>
              <a:t>Proizvodnja (engl. </a:t>
            </a:r>
            <a:r>
              <a:rPr lang="hr-HR" sz="1600" i="1" dirty="0" smtClean="0"/>
              <a:t>production</a:t>
            </a:r>
            <a:r>
              <a:rPr lang="hr-HR" sz="1600" dirty="0" smtClean="0"/>
              <a:t>) </a:t>
            </a:r>
          </a:p>
          <a:p>
            <a:pPr lvl="2">
              <a:defRPr/>
            </a:pPr>
            <a:r>
              <a:rPr lang="hr-HR" sz="1600" dirty="0" smtClean="0"/>
              <a:t>Spremište (engl. </a:t>
            </a:r>
            <a:r>
              <a:rPr lang="hr-HR" sz="1600" i="1" dirty="0" smtClean="0"/>
              <a:t>storage</a:t>
            </a:r>
            <a:r>
              <a:rPr lang="hr-HR" sz="1600" dirty="0" smtClean="0"/>
              <a:t>) </a:t>
            </a:r>
            <a:endParaRPr lang="hr-HR" sz="2400" dirty="0" smtClean="0"/>
          </a:p>
          <a:p>
            <a:pPr>
              <a:defRPr/>
            </a:pPr>
            <a:r>
              <a:rPr lang="hr-HR" sz="2400" dirty="0" smtClean="0"/>
              <a:t>Tipovi kupaca</a:t>
            </a:r>
          </a:p>
          <a:p>
            <a:pPr lvl="2">
              <a:defRPr/>
            </a:pPr>
            <a:r>
              <a:rPr lang="hr-HR" sz="1600" dirty="0" smtClean="0"/>
              <a:t>Domaćinstva (engl. </a:t>
            </a:r>
            <a:r>
              <a:rPr lang="hr-HR" sz="1600" i="1" dirty="0" smtClean="0"/>
              <a:t>households</a:t>
            </a:r>
            <a:r>
              <a:rPr lang="hr-HR" sz="1600" dirty="0" smtClean="0"/>
              <a:t>) </a:t>
            </a:r>
          </a:p>
          <a:p>
            <a:pPr lvl="2">
              <a:defRPr/>
            </a:pPr>
            <a:r>
              <a:rPr lang="hr-HR" sz="1600" dirty="0" smtClean="0"/>
              <a:t>Uredi (engl. </a:t>
            </a:r>
            <a:r>
              <a:rPr lang="hr-HR" sz="1600" i="1" dirty="0" smtClean="0"/>
              <a:t>offices</a:t>
            </a:r>
            <a:r>
              <a:rPr lang="hr-HR" sz="1600" dirty="0" smtClean="0"/>
              <a:t>) </a:t>
            </a:r>
          </a:p>
          <a:p>
            <a:pPr lvl="2">
              <a:defRPr/>
            </a:pPr>
            <a:r>
              <a:rPr lang="hr-HR" sz="1600" dirty="0" smtClean="0"/>
              <a:t>Tvornice (engl. </a:t>
            </a:r>
            <a:r>
              <a:rPr lang="hr-HR" sz="1600" i="1" dirty="0" smtClean="0"/>
              <a:t>factories</a:t>
            </a:r>
            <a:r>
              <a:rPr lang="hr-HR" sz="1600" dirty="0" smtClean="0"/>
              <a:t>) </a:t>
            </a:r>
          </a:p>
          <a:p>
            <a:pPr lvl="2">
              <a:defRPr/>
            </a:pPr>
            <a:r>
              <a:rPr lang="hr-HR" sz="1600" dirty="0" smtClean="0"/>
              <a:t>Električna vozila (engl. </a:t>
            </a:r>
            <a:r>
              <a:rPr lang="hr-HR" sz="1600" i="1" dirty="0" smtClean="0"/>
              <a:t>electric vehicles</a:t>
            </a:r>
            <a:r>
              <a:rPr lang="hr-HR" sz="1600" dirty="0" smtClean="0"/>
              <a:t>) </a:t>
            </a:r>
          </a:p>
          <a:p>
            <a:pPr lvl="2">
              <a:defRPr/>
            </a:pPr>
            <a:r>
              <a:rPr lang="hr-HR" sz="1600" dirty="0" smtClean="0"/>
              <a:t>Institucije (engl. </a:t>
            </a:r>
            <a:r>
              <a:rPr lang="hr-HR" sz="1600" i="1" dirty="0" smtClean="0"/>
              <a:t>institutions</a:t>
            </a:r>
            <a:r>
              <a:rPr lang="hr-HR" sz="1600" dirty="0" smtClean="0"/>
              <a:t>) </a:t>
            </a:r>
          </a:p>
        </p:txBody>
      </p:sp>
    </p:spTree>
    <p:extLst>
      <p:ext uri="{BB962C8B-B14F-4D97-AF65-F5344CB8AC3E}">
        <p14:creationId xmlns="" xmlns:p14="http://schemas.microsoft.com/office/powerpoint/2010/main" val="39719625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9E8872D-71E3-44B5-BF63-58A844B913FC}" type="datetime4">
              <a:rPr lang="hr-HR" smtClean="0"/>
              <a:pPr>
                <a:defRPr/>
              </a:pPr>
              <a:t>29. svibanj 2012.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509E0F-8B81-4993-BFEC-51865EB990D6}" type="slidenum">
              <a:rPr lang="en-US"/>
              <a:pPr>
                <a:defRPr/>
              </a:pPr>
              <a:t>11</a:t>
            </a:fld>
            <a:r>
              <a:rPr lang="en-US" dirty="0"/>
              <a:t> od </a:t>
            </a:r>
            <a:r>
              <a:rPr lang="hr-HR" dirty="0" smtClean="0"/>
              <a:t>16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1">
              <a:defRPr/>
            </a:pPr>
            <a:r>
              <a:rPr lang="hr-HR" dirty="0" smtClean="0">
                <a:solidFill>
                  <a:srgbClr val="00B050"/>
                </a:solidFill>
              </a:rPr>
              <a:t>Maloprodajno tržište (2)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472" y="1212304"/>
            <a:ext cx="4824536" cy="4953000"/>
          </a:xfrm>
        </p:spPr>
        <p:txBody>
          <a:bodyPr/>
          <a:lstStyle/>
          <a:p>
            <a:pPr>
              <a:defRPr/>
            </a:pPr>
            <a:r>
              <a:rPr lang="hr-HR" sz="2400" dirty="0" smtClean="0"/>
              <a:t>Specifikacija tarifa</a:t>
            </a:r>
          </a:p>
          <a:p>
            <a:pPr>
              <a:defRPr/>
            </a:pPr>
            <a:endParaRPr lang="hr-HR" sz="2400" dirty="0" smtClean="0"/>
          </a:p>
          <a:p>
            <a:pPr>
              <a:defRPr/>
            </a:pPr>
            <a:r>
              <a:rPr lang="hr-HR" sz="2400" dirty="0" smtClean="0"/>
              <a:t>Primjeri:</a:t>
            </a:r>
          </a:p>
          <a:p>
            <a:pPr lvl="1">
              <a:defRPr/>
            </a:pPr>
            <a:r>
              <a:rPr lang="hr-HR" sz="1600" dirty="0" smtClean="0"/>
              <a:t>Naknade i bonusi prilikom potpisivanja ugovora</a:t>
            </a:r>
          </a:p>
          <a:p>
            <a:pPr lvl="1">
              <a:defRPr/>
            </a:pPr>
            <a:r>
              <a:rPr lang="hr-HR" sz="1600" dirty="0" smtClean="0"/>
              <a:t>Tarife s rangiranim (engl. </a:t>
            </a:r>
            <a:r>
              <a:rPr lang="hr-HR" sz="1600" i="1" dirty="0" smtClean="0"/>
              <a:t>tiered</a:t>
            </a:r>
            <a:r>
              <a:rPr lang="hr-HR" sz="1600" dirty="0" smtClean="0"/>
              <a:t>) atributima</a:t>
            </a:r>
          </a:p>
          <a:p>
            <a:pPr lvl="1">
              <a:defRPr/>
            </a:pPr>
            <a:r>
              <a:rPr lang="hr-HR" sz="1600" dirty="0" smtClean="0"/>
              <a:t>Tarife koje uključuju kontrolu opterećenja i proizvodnje </a:t>
            </a:r>
          </a:p>
          <a:p>
            <a:pPr lvl="1">
              <a:defRPr/>
            </a:pPr>
            <a:r>
              <a:rPr lang="hr-HR" sz="1600" dirty="0" smtClean="0"/>
              <a:t>Tarife s specificiranim atributima na dnevnoj razini</a:t>
            </a:r>
          </a:p>
          <a:p>
            <a:pPr lvl="1">
              <a:defRPr/>
            </a:pPr>
            <a:r>
              <a:rPr lang="hr-HR" sz="1600" dirty="0" smtClean="0"/>
              <a:t>Dvodijelne specifikacije tarifa uz fiksnu dnevnu naplatu</a:t>
            </a: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880992" y="1772816"/>
            <a:ext cx="4824536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9719625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9E8872D-71E3-44B5-BF63-58A844B913FC}" type="datetime4">
              <a:rPr lang="hr-HR" smtClean="0"/>
              <a:pPr>
                <a:defRPr/>
              </a:pPr>
              <a:t>29. svibanj 2012.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509E0F-8B81-4993-BFEC-51865EB990D6}" type="slidenum">
              <a:rPr lang="en-US"/>
              <a:pPr>
                <a:defRPr/>
              </a:pPr>
              <a:t>12</a:t>
            </a:fld>
            <a:r>
              <a:rPr lang="en-US" dirty="0"/>
              <a:t> od </a:t>
            </a:r>
            <a:r>
              <a:rPr lang="hr-HR" dirty="0" smtClean="0"/>
              <a:t>16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1">
              <a:defRPr/>
            </a:pPr>
            <a:r>
              <a:rPr lang="hr-HR" dirty="0" smtClean="0">
                <a:solidFill>
                  <a:srgbClr val="00B050"/>
                </a:solidFill>
              </a:rPr>
              <a:t>Maloprodajno tržište (3)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hr-HR" sz="2400" dirty="0" smtClean="0"/>
              <a:t>Specifikacija tarifa</a:t>
            </a:r>
            <a:endParaRPr lang="hr-HR" sz="2000" dirty="0" smtClean="0"/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00472" y="332656"/>
          <a:ext cx="9433048" cy="9875520"/>
        </p:xfrm>
        <a:graphic>
          <a:graphicData uri="http://schemas.openxmlformats.org/drawingml/2006/table">
            <a:tbl>
              <a:tblPr/>
              <a:tblGrid>
                <a:gridCol w="1809259"/>
                <a:gridCol w="2582768"/>
                <a:gridCol w="5041021"/>
              </a:tblGrid>
              <a:tr h="2614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PARAMETAR</a:t>
                      </a:r>
                      <a:endParaRPr lang="hr-H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VRIJEDNOST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OPIS</a:t>
                      </a:r>
                      <a:endParaRPr lang="hr-H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4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expiration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datum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posljednji datum za koji će se primati nova ugovaranja tarifa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4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minDuration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milisekunde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minimalna duljina trajanja ugovora o tarifi u milisekundama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90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powerType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(INTERRUPTIBLE) CONSUPTION, PRODUCTION  </a:t>
                      </a:r>
                      <a:endParaRPr lang="hr-H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tip korištenja električne energije definiran tarifom (samo jedan)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90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signupPayment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+/- vrijednost novca (broj)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jednokratna naknada plaćena od strane kupca (-) ili od strane agenta (+)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90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earlyWithdrawalPayment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vrijednost novca (broj)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jednokratna naknada koju kupac plaća ukoliko raskine ugovor prije prolaska </a:t>
                      </a:r>
                      <a:r>
                        <a:rPr lang="hr-HR" sz="1600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minDuration</a:t>
                      </a:r>
                      <a:endParaRPr lang="hr-H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4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periodicPayment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vrijednost novca (broj)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periodična naknada za svaki period u višedijelnim tarifama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453">
                <a:tc grid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ATRIBUTI - PARAMETRI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614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weeklyBegin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dan u tjednu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predstavlja dan u tjednu kada rata počinje djelovati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4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weeklyEnd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dan u tjednu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predstavlja dan u tjednu kada rata prestaje djelovati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4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dailyBegin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sat u danu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predstavlja sat u danu kada rata počine djelovati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4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dailyEnd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sat u danu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predstavlja sat u danu kada rata prestaje djelovati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4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tierTreshold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energija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količina energije nakon koje se mijenja cijena naplate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90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isFixed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true/false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označava da li je tarifa podložna dinamičnoj promjeni cijena rata u tarifi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4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minValue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vrijednost novca (broj)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minimalna cijena za promjenjive rate koja može biti definirana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4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maxValue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vrijednost novca (broj)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maksimalna cijena za promjenjive rate koja može biti definirana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90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noticeInterval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sat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minimalni interval u satima koji mora proći za obavijest o promjeni rate od zadnje promjene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90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maxCurtailment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0.0 - 1.0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postavlja maksimalnu proporciju ponuđenog opterećenja ili ponude energije koja se može smanjiti za tarife s kontroliranim potrošnjom</a:t>
                      </a:r>
                      <a:endParaRPr lang="hr-H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719625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532E-6 4.80453E-6 L -0.00353 -0.5202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2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0"/>
            <a:ext cx="7215088" cy="914400"/>
          </a:xfrm>
        </p:spPr>
        <p:txBody>
          <a:bodyPr/>
          <a:lstStyle/>
          <a:p>
            <a:pPr>
              <a:defRPr/>
            </a:pPr>
            <a:r>
              <a:rPr lang="hr-HR" sz="2800" dirty="0" smtClean="0"/>
              <a:t>Model okružja za predviđanje potrošnje el. energije i cijena na tržištu (1)</a:t>
            </a:r>
            <a:endParaRPr lang="hr-HR" sz="2800" dirty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Za što bolje balansiranje portfelja inteligentnog agenta vrši se predviđanje cijene i potrebne količine električne energije</a:t>
            </a:r>
          </a:p>
          <a:p>
            <a:r>
              <a:rPr lang="hr-HR" dirty="0" smtClean="0"/>
              <a:t>Višestruka linearna regresija (MLR)</a:t>
            </a:r>
          </a:p>
          <a:p>
            <a:pPr lvl="1"/>
            <a:r>
              <a:rPr lang="hr-HR" dirty="0" smtClean="0"/>
              <a:t>Jedna zavisna i više nezavisnih varijabli</a:t>
            </a:r>
          </a:p>
          <a:p>
            <a:pPr lvl="1"/>
            <a:r>
              <a:rPr lang="hr-HR" dirty="0" smtClean="0"/>
              <a:t>Loši rezultati</a:t>
            </a:r>
          </a:p>
          <a:p>
            <a:r>
              <a:rPr lang="hr-HR" dirty="0" smtClean="0"/>
              <a:t>Metoda </a:t>
            </a:r>
            <a:r>
              <a:rPr lang="hr-HR" i="1" dirty="0" smtClean="0"/>
              <a:t>Holt-Winters</a:t>
            </a:r>
          </a:p>
          <a:p>
            <a:pPr lvl="1"/>
            <a:r>
              <a:rPr lang="hr-HR" dirty="0" smtClean="0"/>
              <a:t>Implementacija</a:t>
            </a:r>
          </a:p>
          <a:p>
            <a:pPr lvl="1"/>
            <a:r>
              <a:rPr lang="hr-HR" dirty="0" smtClean="0"/>
              <a:t>Izračun pogreške: MSE, RMSE, </a:t>
            </a:r>
            <a:r>
              <a:rPr lang="hr-HR" b="1" dirty="0" smtClean="0"/>
              <a:t>NRMSE</a:t>
            </a:r>
            <a:r>
              <a:rPr lang="hr-HR" dirty="0" smtClean="0"/>
              <a:t>, MAPE</a:t>
            </a:r>
          </a:p>
          <a:p>
            <a:pPr lvl="1"/>
            <a:r>
              <a:rPr lang="hr-HR" dirty="0" smtClean="0"/>
              <a:t>Treniranje parametara – </a:t>
            </a:r>
            <a:r>
              <a:rPr lang="hr-HR" b="1" dirty="0" smtClean="0"/>
              <a:t>dobri rezultati</a:t>
            </a:r>
          </a:p>
          <a:p>
            <a:pPr lvl="1"/>
            <a:r>
              <a:rPr lang="hr-HR" dirty="0" smtClean="0"/>
              <a:t>Periodičnost</a:t>
            </a:r>
          </a:p>
          <a:p>
            <a:endParaRPr lang="hr-HR" i="1" dirty="0" smtClean="0"/>
          </a:p>
        </p:txBody>
      </p:sp>
      <p:sp>
        <p:nvSpPr>
          <p:cNvPr id="3789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F11712D-9C39-4479-804A-DFEE48F73077}" type="datetime4">
              <a:rPr lang="hr-HR" smtClean="0"/>
              <a:pPr/>
              <a:t>29. svibanj 2012.</a:t>
            </a:fld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41619-C2D0-4497-9B9F-95610D6E911C}" type="slidenum">
              <a:rPr lang="en-US"/>
              <a:pPr>
                <a:defRPr/>
              </a:pPr>
              <a:t>13</a:t>
            </a:fld>
            <a:r>
              <a:rPr lang="en-US" dirty="0"/>
              <a:t> od </a:t>
            </a:r>
            <a:r>
              <a:rPr lang="hr-HR" dirty="0" smtClean="0"/>
              <a:t>16</a:t>
            </a:r>
            <a:endParaRPr lang="en-US" sz="1400" dirty="0">
              <a:latin typeface="Times New Roman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 smtClean="0"/>
              <a:t>Model okružja za predviđanje potrošnje el. energije i cijena na tržištu (2)</a:t>
            </a:r>
          </a:p>
        </p:txBody>
      </p:sp>
      <p:sp>
        <p:nvSpPr>
          <p:cNvPr id="3891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CFFFE72-CCD3-4FF9-B994-3BD885F84D02}" type="datetime4">
              <a:rPr lang="hr-HR" smtClean="0"/>
              <a:pPr/>
              <a:t>29. svibanj 2012.</a:t>
            </a:fld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C75247-A202-41C8-B27B-9A15EA355305}" type="slidenum">
              <a:rPr lang="en-US" smtClean="0"/>
              <a:pPr>
                <a:defRPr/>
              </a:pPr>
              <a:t>14</a:t>
            </a:fld>
            <a:r>
              <a:rPr lang="en-US" dirty="0" smtClean="0"/>
              <a:t> od </a:t>
            </a:r>
            <a:r>
              <a:rPr lang="hr-HR" dirty="0" smtClean="0"/>
              <a:t>16</a:t>
            </a:r>
            <a:endParaRPr lang="hr-HR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200472" y="1124744"/>
          <a:ext cx="771252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128464" y="3717032"/>
          <a:ext cx="763284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 smtClean="0"/>
              <a:t>Model okružja za predviđanje potrošnje el. energije i cijena na tržištu (3)</a:t>
            </a:r>
          </a:p>
        </p:txBody>
      </p:sp>
      <p:sp>
        <p:nvSpPr>
          <p:cNvPr id="3891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CFFFE72-CCD3-4FF9-B994-3BD885F84D02}" type="datetime4">
              <a:rPr lang="hr-HR" smtClean="0"/>
              <a:pPr/>
              <a:t>29. svibanj 2012.</a:t>
            </a:fld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C75247-A202-41C8-B27B-9A15EA355305}" type="slidenum">
              <a:rPr lang="en-US" smtClean="0"/>
              <a:pPr>
                <a:defRPr/>
              </a:pPr>
              <a:t>15</a:t>
            </a:fld>
            <a:r>
              <a:rPr lang="en-US" dirty="0" smtClean="0"/>
              <a:t> od </a:t>
            </a:r>
            <a:r>
              <a:rPr lang="hr-HR" dirty="0" smtClean="0"/>
              <a:t>16</a:t>
            </a:r>
            <a:endParaRPr lang="hr-HR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200472" y="1124744"/>
          <a:ext cx="784887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128464" y="3717032"/>
          <a:ext cx="777686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Visualizer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A477C2-FC4F-453B-9E3C-D9717AD5B931}" type="datetime4">
              <a:rPr lang="hr-HR" smtClean="0"/>
              <a:pPr>
                <a:defRPr/>
              </a:pPr>
              <a:t>29. svibanj 2012.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F5646-B59B-44F1-85AF-BE929EE79435}" type="slidenum">
              <a:rPr lang="en-US" smtClean="0"/>
              <a:pPr>
                <a:defRPr/>
              </a:pPr>
              <a:t>16</a:t>
            </a:fld>
            <a:r>
              <a:rPr lang="en-US" dirty="0" smtClean="0"/>
              <a:t> od </a:t>
            </a:r>
            <a:r>
              <a:rPr lang="hr-HR" dirty="0" smtClean="0"/>
              <a:t>16</a:t>
            </a:r>
            <a:endParaRPr lang="hr-HR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 l="3103" t="2810" r="4855" b="5853"/>
          <a:stretch>
            <a:fillRect/>
          </a:stretch>
        </p:blipFill>
        <p:spPr bwMode="auto">
          <a:xfrm>
            <a:off x="1424607" y="1196752"/>
            <a:ext cx="7000285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9695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1219200"/>
            <a:ext cx="8746554" cy="4953000"/>
          </a:xfrm>
        </p:spPr>
        <p:txBody>
          <a:bodyPr/>
          <a:lstStyle/>
          <a:p>
            <a:r>
              <a:rPr lang="hr-HR" dirty="0" smtClean="0"/>
              <a:t>E</a:t>
            </a:r>
            <a:r>
              <a:rPr lang="hr-H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lektroenergetski sustavi se polako zamjenjuju </a:t>
            </a:r>
            <a:r>
              <a:rPr lang="hr-HR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smart gridovima</a:t>
            </a:r>
          </a:p>
          <a:p>
            <a:pPr lvl="1"/>
            <a:r>
              <a:rPr lang="hr-HR" dirty="0" smtClean="0">
                <a:ea typeface="+mn-ea"/>
                <a:cs typeface="+mn-cs"/>
              </a:rPr>
              <a:t>Financiranje predstavlja jedan od najvećih problema</a:t>
            </a:r>
          </a:p>
          <a:p>
            <a:r>
              <a:rPr lang="hr-HR" dirty="0" smtClean="0"/>
              <a:t>Javlja se potreba za praćenjem ponašanja sudionika na tržištu</a:t>
            </a:r>
            <a:endParaRPr lang="hr-HR" dirty="0" smtClean="0">
              <a:ea typeface="+mn-ea"/>
              <a:cs typeface="+mn-cs"/>
            </a:endParaRPr>
          </a:p>
          <a:p>
            <a:r>
              <a:rPr lang="hr-HR" dirty="0" smtClean="0">
                <a:ea typeface="+mn-ea"/>
                <a:cs typeface="+mn-cs"/>
              </a:rPr>
              <a:t>Simulacije poput </a:t>
            </a:r>
            <a:r>
              <a:rPr lang="hr-HR" i="1" dirty="0" smtClean="0">
                <a:ea typeface="+mn-ea"/>
                <a:cs typeface="+mn-cs"/>
              </a:rPr>
              <a:t>PowerTAC</a:t>
            </a:r>
            <a:r>
              <a:rPr lang="hr-HR" dirty="0" smtClean="0">
                <a:ea typeface="+mn-ea"/>
                <a:cs typeface="+mn-cs"/>
              </a:rPr>
              <a:t>-a pojednostavljuju proučavanje budućih sustava</a:t>
            </a:r>
          </a:p>
          <a:p>
            <a:r>
              <a:rPr lang="hr-HR" dirty="0" smtClean="0"/>
              <a:t>Cilj: stvoriti otvoreno i ravnopravno tržište električne energije</a:t>
            </a:r>
            <a:endParaRPr lang="hr-HR" dirty="0" smtClean="0"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C425AE-AA66-47EC-A5BA-DDA402E1D773}" type="datetime4">
              <a:rPr lang="hr-HR" smtClean="0"/>
              <a:pPr>
                <a:defRPr/>
              </a:pPr>
              <a:t>29. svibanj 2012.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F5646-B59B-44F1-85AF-BE929EE79435}" type="slidenum">
              <a:rPr lang="en-US" smtClean="0"/>
              <a:pPr>
                <a:defRPr/>
              </a:pPr>
              <a:t>17</a:t>
            </a:fld>
            <a:r>
              <a:rPr lang="en-US" dirty="0" smtClean="0"/>
              <a:t> od </a:t>
            </a:r>
            <a:r>
              <a:rPr lang="hr-HR" dirty="0" smtClean="0"/>
              <a:t>16</a:t>
            </a:r>
            <a:endParaRPr lang="hr-H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hr-HR" dirty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848544" y="1412776"/>
            <a:ext cx="8420100" cy="4953000"/>
          </a:xfrm>
        </p:spPr>
        <p:txBody>
          <a:bodyPr/>
          <a:lstStyle/>
          <a:p>
            <a:pPr algn="ctr">
              <a:buNone/>
            </a:pPr>
            <a:endParaRPr lang="hr-HR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>
              <a:buNone/>
            </a:pPr>
            <a:endParaRPr lang="hr-HR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>
              <a:buNone/>
            </a:pPr>
            <a:endParaRPr lang="hr-HR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hr-HR" sz="3200" b="1" dirty="0" smtClean="0">
                <a:solidFill>
                  <a:schemeClr val="bg2">
                    <a:lumMod val="75000"/>
                  </a:schemeClr>
                </a:solidFill>
              </a:rPr>
              <a:t>Hvala na pažnji!</a:t>
            </a:r>
          </a:p>
        </p:txBody>
      </p:sp>
      <p:sp>
        <p:nvSpPr>
          <p:cNvPr id="3994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0C90031-F366-4787-9F6E-C2A37B24B2B0}" type="datetime4">
              <a:rPr lang="hr-HR" smtClean="0"/>
              <a:pPr/>
              <a:t>29. svibanj 2012.</a:t>
            </a:fld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19827-E9F5-4347-AA76-52E9A6775C96}" type="slidenum">
              <a:rPr lang="en-US"/>
              <a:pPr>
                <a:defRPr/>
              </a:pPr>
              <a:t>18</a:t>
            </a:fld>
            <a:r>
              <a:rPr lang="en-US" dirty="0"/>
              <a:t> </a:t>
            </a:r>
            <a:r>
              <a:rPr lang="en-US" dirty="0" smtClean="0"/>
              <a:t>od</a:t>
            </a:r>
            <a:r>
              <a:rPr lang="hr-HR" dirty="0" smtClean="0"/>
              <a:t> 16</a:t>
            </a:r>
            <a:endParaRPr lang="hr-H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FD11100-B3F8-487C-8077-59AAA7C81391}" type="datetime4">
              <a:rPr lang="hr-HR" smtClean="0">
                <a:latin typeface="+mn-lt"/>
              </a:rPr>
              <a:pPr>
                <a:defRPr/>
              </a:pPr>
              <a:t>29. svibanj 2012.</a:t>
            </a:fld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20F6D8-841D-4B2D-B335-4B44FEEE847B}" type="slidenum">
              <a:rPr lang="en-US"/>
              <a:pPr>
                <a:defRPr/>
              </a:pPr>
              <a:t>2</a:t>
            </a:fld>
            <a:r>
              <a:rPr lang="en-US" dirty="0"/>
              <a:t> od </a:t>
            </a:r>
            <a:r>
              <a:rPr lang="hr-HR" dirty="0" smtClean="0"/>
              <a:t>16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/>
              <a:t>Sadržaj</a:t>
            </a:r>
            <a:endParaRPr lang="en-GB" dirty="0" smtClean="0"/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950" y="1219200"/>
            <a:ext cx="8553450" cy="5181600"/>
          </a:xfrm>
        </p:spPr>
        <p:txBody>
          <a:bodyPr/>
          <a:lstStyle/>
          <a:p>
            <a:r>
              <a:rPr lang="hr-HR" dirty="0" smtClean="0"/>
              <a:t>Uvod</a:t>
            </a:r>
          </a:p>
          <a:p>
            <a:r>
              <a:rPr lang="hr-HR" dirty="0" smtClean="0"/>
              <a:t>Simulacija naprednih elektroenergetskih mreža</a:t>
            </a:r>
          </a:p>
          <a:p>
            <a:r>
              <a:rPr lang="hr-HR" dirty="0" smtClean="0"/>
              <a:t>Simulacijsko okružje </a:t>
            </a:r>
            <a:r>
              <a:rPr lang="hr-HR" i="1" dirty="0" smtClean="0"/>
              <a:t>PowerTAC</a:t>
            </a:r>
          </a:p>
          <a:p>
            <a:r>
              <a:rPr lang="hr-HR" dirty="0" smtClean="0"/>
              <a:t>Natjecanje </a:t>
            </a:r>
            <a:r>
              <a:rPr lang="hr-HR" i="1" dirty="0" smtClean="0"/>
              <a:t>PowerTAC</a:t>
            </a:r>
            <a:endParaRPr lang="hr-HR" dirty="0" smtClean="0"/>
          </a:p>
          <a:p>
            <a:r>
              <a:rPr lang="hr-HR" dirty="0" smtClean="0"/>
              <a:t>Maloprodajno tržište električne energije</a:t>
            </a:r>
          </a:p>
          <a:p>
            <a:r>
              <a:rPr lang="hr-HR" dirty="0" smtClean="0"/>
              <a:t>Model okružja za predviđanje potrošnje električne energije i cijena na tržištu</a:t>
            </a:r>
          </a:p>
          <a:p>
            <a:r>
              <a:rPr lang="hr-HR" dirty="0" smtClean="0"/>
              <a:t>Visualizer</a:t>
            </a:r>
          </a:p>
          <a:p>
            <a:r>
              <a:rPr lang="hr-HR" dirty="0" smtClean="0"/>
              <a:t>Zaključak</a:t>
            </a:r>
            <a:endParaRPr lang="en-GB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/>
              <a:t>Uvod (1)</a:t>
            </a:r>
            <a:endParaRPr lang="hr-HR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 svijetu trenutno postoji težnja prema restrukturiranju i unaprjeđenju elektroenergetske mreže</a:t>
            </a:r>
          </a:p>
          <a:p>
            <a:r>
              <a:rPr lang="hr-HR" dirty="0" smtClean="0"/>
              <a:t>Uzrok:</a:t>
            </a:r>
          </a:p>
          <a:p>
            <a:pPr lvl="2"/>
            <a:r>
              <a:rPr lang="hr-HR" dirty="0" smtClean="0"/>
              <a:t>Veća potražnja za energijom</a:t>
            </a:r>
          </a:p>
          <a:p>
            <a:pPr lvl="2"/>
            <a:r>
              <a:rPr lang="hr-HR" dirty="0" smtClean="0"/>
              <a:t>Regulatorne promjene</a:t>
            </a:r>
          </a:p>
          <a:p>
            <a:pPr lvl="2"/>
            <a:r>
              <a:rPr lang="hr-HR" dirty="0" smtClean="0"/>
              <a:t>Sve veće korištenje obnovljivih izvora energije (sunce, vjetar)</a:t>
            </a:r>
          </a:p>
          <a:p>
            <a:r>
              <a:rPr lang="hr-HR" dirty="0" smtClean="0"/>
              <a:t>Razdvajanje procesa proizvodnje, prijenosa i organizacije distribucije</a:t>
            </a:r>
          </a:p>
        </p:txBody>
      </p:sp>
      <p:sp>
        <p:nvSpPr>
          <p:cNvPr id="2662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0F02D99-C226-4752-91E8-5E2C094E1B03}" type="datetime4">
              <a:rPr lang="hr-HR" smtClean="0"/>
              <a:pPr/>
              <a:t>29. svibanj 2012.</a:t>
            </a:fld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147F5-37DA-4400-B27B-73B19CB01573}" type="slidenum">
              <a:rPr lang="en-US"/>
              <a:pPr>
                <a:defRPr/>
              </a:pPr>
              <a:t>3</a:t>
            </a:fld>
            <a:r>
              <a:rPr lang="en-US" dirty="0"/>
              <a:t> od </a:t>
            </a:r>
            <a:r>
              <a:rPr lang="hr-HR" dirty="0" smtClean="0"/>
              <a:t>16</a:t>
            </a:r>
            <a:endParaRPr lang="en-US" sz="1400" dirty="0">
              <a:latin typeface="Times New Roman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/>
              <a:t>Uvod (2)</a:t>
            </a:r>
            <a:endParaRPr lang="hr-HR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Uvođenje komunikacijske infrastrukture u postojeće sustave</a:t>
            </a:r>
          </a:p>
          <a:p>
            <a:r>
              <a:rPr lang="hr-HR" dirty="0" smtClean="0"/>
              <a:t>Prelazak s centraliziranog na distribuirano, te s monopola na ravnopravno i uravnoteženo tržište</a:t>
            </a:r>
          </a:p>
          <a:p>
            <a:endParaRPr lang="hr-HR" dirty="0" smtClean="0"/>
          </a:p>
          <a:p>
            <a:r>
              <a:rPr lang="hr-HR" dirty="0" smtClean="0"/>
              <a:t>Rezultat:</a:t>
            </a:r>
          </a:p>
          <a:p>
            <a:pPr lvl="1"/>
            <a:r>
              <a:rPr lang="hr-HR" dirty="0" smtClean="0"/>
              <a:t>Napredne elektroenergetske mreže (engl. </a:t>
            </a:r>
            <a:r>
              <a:rPr lang="hr-HR" i="1" dirty="0" smtClean="0"/>
              <a:t>smart grid</a:t>
            </a:r>
            <a:r>
              <a:rPr lang="hr-HR" dirty="0" smtClean="0"/>
              <a:t>)</a:t>
            </a:r>
          </a:p>
          <a:p>
            <a:pPr lvl="2"/>
            <a:r>
              <a:rPr lang="hr-HR" dirty="0" smtClean="0"/>
              <a:t>Veća pozdanost</a:t>
            </a:r>
          </a:p>
          <a:p>
            <a:pPr lvl="2"/>
            <a:r>
              <a:rPr lang="hr-HR" dirty="0" smtClean="0"/>
              <a:t>Sigurnost</a:t>
            </a:r>
          </a:p>
          <a:p>
            <a:pPr lvl="2"/>
            <a:r>
              <a:rPr lang="hr-HR" dirty="0" smtClean="0"/>
              <a:t>Energetska učinkovitost</a:t>
            </a:r>
          </a:p>
          <a:p>
            <a:pPr lvl="2"/>
            <a:r>
              <a:rPr lang="hr-HR" dirty="0" smtClean="0"/>
              <a:t>Direktna financijska dobit kupaca, ali i distributera</a:t>
            </a:r>
          </a:p>
        </p:txBody>
      </p:sp>
      <p:sp>
        <p:nvSpPr>
          <p:cNvPr id="2662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0F02D99-C226-4752-91E8-5E2C094E1B03}" type="datetime4">
              <a:rPr lang="hr-HR" smtClean="0"/>
              <a:pPr/>
              <a:t>29. svibanj 2012.</a:t>
            </a:fld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147F5-37DA-4400-B27B-73B19CB01573}" type="slidenum">
              <a:rPr lang="en-US"/>
              <a:pPr>
                <a:defRPr/>
              </a:pPr>
              <a:t>4</a:t>
            </a:fld>
            <a:r>
              <a:rPr lang="en-US" dirty="0"/>
              <a:t> od </a:t>
            </a:r>
            <a:r>
              <a:rPr lang="hr-HR" dirty="0" smtClean="0"/>
              <a:t>16</a:t>
            </a:r>
            <a:endParaRPr lang="en-US" sz="1400" dirty="0">
              <a:latin typeface="Times New Roman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z="2800" dirty="0" smtClean="0"/>
              <a:t>Simulacija naprednih elektroenergetskih mreža</a:t>
            </a:r>
            <a:endParaRPr lang="hr-H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1219200"/>
            <a:ext cx="8746554" cy="4953000"/>
          </a:xfrm>
        </p:spPr>
        <p:txBody>
          <a:bodyPr/>
          <a:lstStyle/>
          <a:p>
            <a:pPr>
              <a:defRPr/>
            </a:pPr>
            <a:r>
              <a:rPr lang="hr-HR" dirty="0" smtClean="0"/>
              <a:t>Modelirana na osnovu ekonomskog aspekta </a:t>
            </a:r>
            <a:r>
              <a:rPr lang="hr-HR" i="1" dirty="0" smtClean="0"/>
              <a:t>smart grid</a:t>
            </a:r>
            <a:r>
              <a:rPr lang="hr-HR" dirty="0" smtClean="0"/>
              <a:t> sustava</a:t>
            </a:r>
          </a:p>
          <a:p>
            <a:pPr lvl="2">
              <a:defRPr/>
            </a:pPr>
            <a:r>
              <a:rPr lang="hr-HR" dirty="0" smtClean="0"/>
              <a:t>Simulacije s pravim sustavima i infrastrukturom slijede u daljnjim testiranjima</a:t>
            </a:r>
          </a:p>
          <a:p>
            <a:pPr lvl="2">
              <a:buNone/>
              <a:defRPr/>
            </a:pPr>
            <a:endParaRPr lang="hr-HR" dirty="0" smtClean="0"/>
          </a:p>
          <a:p>
            <a:pPr>
              <a:defRPr/>
            </a:pPr>
            <a:r>
              <a:rPr lang="hr-HR" dirty="0" smtClean="0"/>
              <a:t>Inteligentni programski agent stvaraju </a:t>
            </a:r>
            <a:r>
              <a:rPr lang="hr-HR" dirty="0" smtClean="0"/>
              <a:t>“primamljive” </a:t>
            </a:r>
            <a:r>
              <a:rPr lang="hr-HR" dirty="0" smtClean="0"/>
              <a:t>ponude i ugovore koje nude kupcima</a:t>
            </a:r>
          </a:p>
          <a:p>
            <a:pPr>
              <a:defRPr/>
            </a:pPr>
            <a:r>
              <a:rPr lang="hr-HR" dirty="0" smtClean="0"/>
              <a:t>Energiju pribavljaju kupnjom od proizvođača te trgovanjem na veleprodajnom tržištu električne energije</a:t>
            </a:r>
          </a:p>
          <a:p>
            <a:pPr lvl="2">
              <a:buNone/>
              <a:defRPr/>
            </a:pPr>
            <a:endParaRPr lang="hr-HR" dirty="0" smtClean="0"/>
          </a:p>
        </p:txBody>
      </p:sp>
      <p:sp>
        <p:nvSpPr>
          <p:cNvPr id="2765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2FA4FD5-4434-4480-8872-CA432B25EAF0}" type="datetime4">
              <a:rPr lang="hr-HR" smtClean="0"/>
              <a:pPr/>
              <a:t>29. svibanj 2012.</a:t>
            </a:fld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F81B37-6DD2-4E80-939A-1A8FCEB965C1}" type="slidenum">
              <a:rPr lang="en-US"/>
              <a:pPr>
                <a:defRPr/>
              </a:pPr>
              <a:t>5</a:t>
            </a:fld>
            <a:r>
              <a:rPr lang="en-US" dirty="0"/>
              <a:t> od </a:t>
            </a:r>
            <a:r>
              <a:rPr lang="hr-HR" dirty="0" smtClean="0"/>
              <a:t>16</a:t>
            </a:r>
            <a:endParaRPr lang="en-US" sz="1400" dirty="0">
              <a:latin typeface="Times New Roman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0"/>
            <a:ext cx="6711032" cy="914400"/>
          </a:xfrm>
        </p:spPr>
        <p:txBody>
          <a:bodyPr/>
          <a:lstStyle/>
          <a:p>
            <a:r>
              <a:rPr lang="hr-HR" dirty="0" smtClean="0"/>
              <a:t>Simulacijsko okružje </a:t>
            </a:r>
            <a:r>
              <a:rPr lang="hr-HR" i="1" dirty="0" smtClean="0"/>
              <a:t>PowerTAC </a:t>
            </a:r>
            <a:r>
              <a:rPr lang="hr-HR" dirty="0" smtClean="0"/>
              <a:t>(1)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29AEEB-4513-4BF6-B783-E396D89800A8}" type="datetime4">
              <a:rPr lang="hr-HR" smtClean="0"/>
              <a:pPr>
                <a:defRPr/>
              </a:pPr>
              <a:t>29. svibanj 2012.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F5646-B59B-44F1-85AF-BE929EE79435}" type="slidenum">
              <a:rPr lang="en-US" smtClean="0"/>
              <a:pPr>
                <a:defRPr/>
              </a:pPr>
              <a:t>6</a:t>
            </a:fld>
            <a:r>
              <a:rPr lang="en-US" smtClean="0"/>
              <a:t> od </a:t>
            </a:r>
            <a:r>
              <a:rPr lang="hr-HR" smtClean="0"/>
              <a:t>17</a:t>
            </a:r>
            <a:endParaRPr lang="hr-HR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848544" y="1196753"/>
            <a:ext cx="8136904" cy="511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0"/>
            <a:ext cx="6999064" cy="914400"/>
          </a:xfrm>
        </p:spPr>
        <p:txBody>
          <a:bodyPr/>
          <a:lstStyle/>
          <a:p>
            <a:pPr>
              <a:defRPr/>
            </a:pPr>
            <a:r>
              <a:rPr lang="hr-HR" dirty="0" smtClean="0"/>
              <a:t>Simulacijsko okružje </a:t>
            </a:r>
            <a:r>
              <a:rPr lang="hr-HR" i="1" dirty="0" smtClean="0"/>
              <a:t>PowerTAC </a:t>
            </a:r>
            <a:r>
              <a:rPr lang="hr-HR" dirty="0" smtClean="0"/>
              <a:t>(2)</a:t>
            </a:r>
            <a:endParaRPr lang="hr-HR" dirty="0"/>
          </a:p>
        </p:txBody>
      </p:sp>
      <p:sp>
        <p:nvSpPr>
          <p:cNvPr id="3072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4E8F02E-469C-43E0-A790-8C043A42455F}" type="datetime4">
              <a:rPr lang="hr-HR" smtClean="0"/>
              <a:pPr/>
              <a:t>29. svibanj 2012.</a:t>
            </a:fld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9F0BF2-3E6E-4780-B468-E8D1FE9032E5}" type="slidenum">
              <a:rPr lang="en-US" smtClean="0"/>
              <a:pPr>
                <a:defRPr/>
              </a:pPr>
              <a:t>7</a:t>
            </a:fld>
            <a:r>
              <a:rPr lang="en-US" dirty="0" smtClean="0"/>
              <a:t> od </a:t>
            </a:r>
            <a:r>
              <a:rPr lang="hr-HR" dirty="0" smtClean="0"/>
              <a:t>16</a:t>
            </a:r>
            <a:endParaRPr lang="hr-HR" dirty="0"/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4938" y="1252389"/>
            <a:ext cx="5832475" cy="390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00472" y="1340768"/>
            <a:ext cx="4248472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70505"/>
              </a:buClr>
              <a:buSzPct val="75000"/>
              <a:buFont typeface="Symbol" pitchFamily="18" charset="2"/>
              <a:buChar char="¨"/>
              <a:tabLst/>
              <a:defRPr/>
            </a:pPr>
            <a:r>
              <a:rPr lang="hr-HR" kern="0" dirty="0" smtClean="0">
                <a:latin typeface="+mn-lt"/>
              </a:rPr>
              <a:t>Mali</a:t>
            </a:r>
            <a:r>
              <a:rPr kumimoji="0" lang="hr-HR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proizvođači</a:t>
            </a:r>
            <a:r>
              <a:rPr kumimoji="0" lang="hr-HR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električne enegije</a:t>
            </a:r>
            <a:endParaRPr kumimoji="0" lang="hr-HR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70505"/>
              </a:buClr>
              <a:buSzPct val="75000"/>
              <a:buFont typeface="Symbol" pitchFamily="18" charset="2"/>
              <a:buChar char="¨"/>
              <a:tabLst/>
              <a:defRPr/>
            </a:pPr>
            <a:r>
              <a:rPr lang="hr-HR" kern="0" dirty="0" smtClean="0">
                <a:latin typeface="+mn-lt"/>
              </a:rPr>
              <a:t>C</a:t>
            </a:r>
            <a:r>
              <a:rPr kumimoji="0" lang="hr-HR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entralno tijelo za kontrolu distribucije električnom energijom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70505"/>
              </a:buClr>
              <a:buSzPct val="75000"/>
              <a:buFont typeface="Symbol" pitchFamily="18" charset="2"/>
              <a:buChar char="¨"/>
              <a:tabLst/>
              <a:defRPr/>
            </a:pPr>
            <a:r>
              <a:rPr lang="hr-HR" kern="0" dirty="0" smtClean="0">
                <a:latin typeface="+mn-lt"/>
              </a:rPr>
              <a:t>U</a:t>
            </a:r>
            <a:r>
              <a:rPr kumimoji="0" lang="hr-HR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ključivanje inteligentnih programskih agenata (posrednici)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70505"/>
              </a:buClr>
              <a:buSzPct val="75000"/>
              <a:buFont typeface="Symbol" pitchFamily="18" charset="2"/>
              <a:buChar char="¨"/>
              <a:tabLst/>
              <a:defRPr/>
            </a:pPr>
            <a:r>
              <a:rPr lang="hr-HR" kern="0" dirty="0" smtClean="0">
                <a:latin typeface="+mn-lt"/>
              </a:rPr>
              <a:t>R</a:t>
            </a:r>
            <a:r>
              <a:rPr kumimoji="0" lang="hr-HR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avnoteža između ponude i potražnje u portfelju svakog posrednika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/>
              <a:t>Natjecanje </a:t>
            </a:r>
            <a:r>
              <a:rPr lang="hr-HR" i="1" dirty="0" smtClean="0"/>
              <a:t>PowerTAC</a:t>
            </a:r>
            <a:r>
              <a:rPr lang="hr-HR" dirty="0" smtClean="0"/>
              <a:t> (1)</a:t>
            </a:r>
            <a:endParaRPr lang="hr-HR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Inteligenti agenti (posrednici) se međusobno natječu unutar okružja</a:t>
            </a:r>
          </a:p>
          <a:p>
            <a:r>
              <a:rPr lang="hr-HR" dirty="0" smtClean="0"/>
              <a:t>Kupuju i prodaju električnu energiju na veleprodajnom i maloprodajnom tržištu</a:t>
            </a:r>
          </a:p>
          <a:p>
            <a:pPr lvl="1"/>
            <a:r>
              <a:rPr lang="hr-HR" dirty="0" smtClean="0"/>
              <a:t>veleprodajno – </a:t>
            </a:r>
            <a:r>
              <a:rPr lang="hr-HR" i="1" dirty="0" smtClean="0"/>
              <a:t>bids &amp; asks</a:t>
            </a:r>
            <a:endParaRPr lang="hr-HR" dirty="0" smtClean="0"/>
          </a:p>
          <a:p>
            <a:pPr lvl="1"/>
            <a:r>
              <a:rPr lang="hr-HR" dirty="0" smtClean="0"/>
              <a:t>maloprodajno – tarife i individualni ugovori s velikim potrošačima</a:t>
            </a:r>
          </a:p>
          <a:p>
            <a:r>
              <a:rPr lang="hr-HR" dirty="0" smtClean="0"/>
              <a:t>Cilj sudionika (agenata): maksimizirati profit i imati balansiran portfelj</a:t>
            </a:r>
          </a:p>
        </p:txBody>
      </p:sp>
      <p:sp>
        <p:nvSpPr>
          <p:cNvPr id="3277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5E58AAF-9A5D-435B-BE4F-AC59C3551832}" type="datetime4">
              <a:rPr lang="hr-HR" smtClean="0"/>
              <a:pPr/>
              <a:t>29. svibanj 2012.</a:t>
            </a:fld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81B1B-77BF-4A98-B50E-2445AE925377}" type="slidenum">
              <a:rPr lang="en-US"/>
              <a:pPr>
                <a:defRPr/>
              </a:pPr>
              <a:t>8</a:t>
            </a:fld>
            <a:r>
              <a:rPr lang="en-US" dirty="0"/>
              <a:t> od </a:t>
            </a:r>
            <a:r>
              <a:rPr lang="hr-HR" dirty="0" smtClean="0"/>
              <a:t>16</a:t>
            </a:r>
            <a:endParaRPr lang="en-US" sz="1400" dirty="0">
              <a:latin typeface="Times New Roman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/>
              <a:t>Natjecanje </a:t>
            </a:r>
            <a:r>
              <a:rPr lang="hr-HR" i="1" dirty="0" smtClean="0"/>
              <a:t>PowerTAC</a:t>
            </a:r>
            <a:r>
              <a:rPr lang="hr-HR" dirty="0" smtClean="0"/>
              <a:t> (2)</a:t>
            </a:r>
            <a:endParaRPr lang="hr-HR" dirty="0"/>
          </a:p>
        </p:txBody>
      </p:sp>
      <p:sp>
        <p:nvSpPr>
          <p:cNvPr id="3481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5AFAA20-7AEF-4B9C-AA22-D67407A0BEAC}" type="datetime4">
              <a:rPr lang="hr-HR" smtClean="0"/>
              <a:pPr/>
              <a:t>29. svibanj 2012.</a:t>
            </a:fld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A1FAED-1221-4AB0-936F-243140CC7C6F}" type="slidenum">
              <a:rPr lang="en-US" smtClean="0"/>
              <a:pPr>
                <a:defRPr/>
              </a:pPr>
              <a:t>9</a:t>
            </a:fld>
            <a:r>
              <a:rPr lang="en-US" dirty="0" smtClean="0"/>
              <a:t> od </a:t>
            </a:r>
            <a:r>
              <a:rPr lang="hr-HR" dirty="0" smtClean="0"/>
              <a:t>16</a:t>
            </a:r>
            <a:endParaRPr lang="hr-HR" dirty="0"/>
          </a:p>
        </p:txBody>
      </p:sp>
      <p:pic>
        <p:nvPicPr>
          <p:cNvPr id="3482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000672" y="764704"/>
            <a:ext cx="6143947" cy="5529386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 CE"/>
        <a:ea typeface=""/>
        <a:cs typeface=""/>
      </a:majorFont>
      <a:minorFont>
        <a:latin typeface="Arial 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2456</TotalTime>
  <Words>900</Words>
  <Application>Microsoft Office PowerPoint</Application>
  <PresentationFormat>A4 Paper (210x297 mm)</PresentationFormat>
  <Paragraphs>199</Paragraphs>
  <Slides>18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Blank Presentation</vt:lpstr>
      <vt:lpstr>Picture</vt:lpstr>
      <vt:lpstr>INTELIGENTNI PROGRAMSKI AGENT ZA TRGOVANJE ELEKTRIČNOM ENERGIJOM</vt:lpstr>
      <vt:lpstr>Sadržaj</vt:lpstr>
      <vt:lpstr>Uvod (1)</vt:lpstr>
      <vt:lpstr>Uvod (2)</vt:lpstr>
      <vt:lpstr>Simulacija naprednih elektroenergetskih mreža</vt:lpstr>
      <vt:lpstr>Simulacijsko okružje PowerTAC (1)</vt:lpstr>
      <vt:lpstr>Simulacijsko okružje PowerTAC (2)</vt:lpstr>
      <vt:lpstr>Natjecanje PowerTAC (1)</vt:lpstr>
      <vt:lpstr>Natjecanje PowerTAC (2)</vt:lpstr>
      <vt:lpstr>Maloprodajno tržište (1)</vt:lpstr>
      <vt:lpstr>Maloprodajno tržište (2)</vt:lpstr>
      <vt:lpstr>Maloprodajno tržište (3)</vt:lpstr>
      <vt:lpstr>Model okružja za predviđanje potrošnje el. energije i cijena na tržištu (1)</vt:lpstr>
      <vt:lpstr>Model okružja za predviđanje potrošnje el. energije i cijena na tržištu (2)</vt:lpstr>
      <vt:lpstr>Model okružja za predviđanje potrošnje el. energije i cijena na tržištu (3)</vt:lpstr>
      <vt:lpstr>Visualizer</vt:lpstr>
      <vt:lpstr>Zaključak</vt:lpstr>
      <vt:lpstr>Slide 18</vt:lpstr>
    </vt:vector>
  </TitlesOfParts>
  <Company>ZZT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Alen</dc:creator>
  <cp:lastModifiedBy>Sina</cp:lastModifiedBy>
  <cp:revision>164</cp:revision>
  <cp:lastPrinted>2000-09-28T09:29:38Z</cp:lastPrinted>
  <dcterms:created xsi:type="dcterms:W3CDTF">2000-09-28T08:01:50Z</dcterms:created>
  <dcterms:modified xsi:type="dcterms:W3CDTF">2012-05-29T10:01:25Z</dcterms:modified>
</cp:coreProperties>
</file>