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4" r:id="rId18"/>
    <p:sldId id="275" r:id="rId19"/>
    <p:sldId id="271" r:id="rId20"/>
    <p:sldId id="27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rko Štriga" initials="D.Š.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515673"/>
    <a:srgbClr val="EADE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91"/>
    <p:restoredTop sz="94664"/>
  </p:normalViewPr>
  <p:slideViewPr>
    <p:cSldViewPr snapToGrid="0" snapToObjects="1">
      <p:cViewPr varScale="1">
        <p:scale>
          <a:sx n="45" d="100"/>
          <a:sy n="45" d="100"/>
        </p:scale>
        <p:origin x="184" y="1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commentAuthors" Target="commentAuthors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19A4F-2CEC-B64C-BE3E-2586D3786EA0}" type="datetimeFigureOut">
              <a:rPr lang="en-US" smtClean="0"/>
              <a:t>6/8/15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51EA7-175F-A24C-A283-5A1F2905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945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51EA7-175F-A24C-A283-5A1F290548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496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51EA7-175F-A24C-A283-5A1F290548A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60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51EA7-175F-A24C-A283-5A1F290548A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613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51EA7-175F-A24C-A283-5A1F290548A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477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51EA7-175F-A24C-A283-5A1F290548A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778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51EA7-175F-A24C-A283-5A1F290548A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68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51EA7-175F-A24C-A283-5A1F290548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89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51EA7-175F-A24C-A283-5A1F290548A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76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51EA7-175F-A24C-A283-5A1F290548A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03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51EA7-175F-A24C-A283-5A1F290548A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2733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51EA7-175F-A24C-A283-5A1F290548A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52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51EA7-175F-A24C-A283-5A1F290548A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10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51EA7-175F-A24C-A283-5A1F290548A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37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51EA7-175F-A24C-A283-5A1F290548A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8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DFCB4-A973-7D40-8F5B-8F75F2157D92}" type="datetime1">
              <a:rPr lang="hr-HR" smtClean="0"/>
              <a:t>08.06.2015.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lipanj 2015.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881E-71D7-ED42-92D1-EBF91499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6059-0E2F-C74C-84D6-0C3D8A4C5B9E}" type="datetime1">
              <a:rPr lang="hr-HR" smtClean="0"/>
              <a:t>08.06.2015.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lipanj 2015.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881E-71D7-ED42-92D1-EBF91499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99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3988-749E-1C45-BCB8-E4EC836EF253}" type="datetime1">
              <a:rPr lang="hr-HR" smtClean="0"/>
              <a:t>08.06.2015.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lipanj 2015.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881E-71D7-ED42-92D1-EBF91499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95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26DC-F211-6846-890C-ED27BFC672AF}" type="datetime1">
              <a:rPr lang="hr-HR" smtClean="0"/>
              <a:t>08.06.2015.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lipanj 2015.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881E-71D7-ED42-92D1-EBF91499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17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B35D0-7D24-4348-B5C8-7FC009B35394}" type="datetime1">
              <a:rPr lang="hr-HR" smtClean="0"/>
              <a:t>08.06.2015.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lipanj 2015.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881E-71D7-ED42-92D1-EBF91499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47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5DD16-3C2B-F245-B172-E1D0FD69E7F0}" type="datetime1">
              <a:rPr lang="hr-HR" smtClean="0"/>
              <a:t>08.06.2015.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lipanj 2015.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881E-71D7-ED42-92D1-EBF91499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95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6EFB4-5D0A-C344-9F80-34405DFFCD30}" type="datetime1">
              <a:rPr lang="hr-HR" smtClean="0"/>
              <a:t>08.06.2015.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lipanj 2015.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881E-71D7-ED42-92D1-EBF91499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93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B7B43-2DE5-F947-9ABD-183BB49A270A}" type="datetime1">
              <a:rPr lang="hr-HR" smtClean="0"/>
              <a:t>08.06.2015.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lipanj 2015.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881E-71D7-ED42-92D1-EBF91499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0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CEA5-F35F-1B4A-9E53-645A6CA9AA7D}" type="datetime1">
              <a:rPr lang="hr-HR" smtClean="0"/>
              <a:t>08.06.2015.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lipanj 2015.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881E-71D7-ED42-92D1-EBF91499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0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F43A-D5AF-5E40-BF17-40FBC055AA4C}" type="datetime1">
              <a:rPr lang="hr-HR" smtClean="0"/>
              <a:t>08.06.2015.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lipanj 2015.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881E-71D7-ED42-92D1-EBF91499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9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5978D-1049-AD4C-80ED-33BDAB828EF1}" type="datetime1">
              <a:rPr lang="hr-HR" smtClean="0"/>
              <a:t>08.06.2015.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lipanj 2015.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881E-71D7-ED42-92D1-EBF91499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12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DE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B2B8E-2B50-7945-B650-A5541BDF3429}" type="datetime1">
              <a:rPr lang="hr-HR" smtClean="0"/>
              <a:t>08.06.2015.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Zagreb, lipanj 2015.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E881E-71D7-ED42-92D1-EBF914990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tif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62879"/>
            <a:ext cx="9144000" cy="2525988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solidFill>
                  <a:srgbClr val="595959"/>
                </a:solidFill>
                <a:latin typeface="+mn-lt"/>
              </a:rPr>
              <a:t>DIPLOMSKI SEMINAR</a:t>
            </a:r>
            <a:r>
              <a:rPr lang="hr-HR" sz="3600" b="1" dirty="0" smtClean="0">
                <a:solidFill>
                  <a:srgbClr val="515673"/>
                </a:solidFill>
                <a:latin typeface="+mn-lt"/>
              </a:rPr>
              <a:t/>
            </a:r>
            <a:br>
              <a:rPr lang="hr-HR" sz="3600" b="1" dirty="0" smtClean="0">
                <a:solidFill>
                  <a:srgbClr val="515673"/>
                </a:solidFill>
                <a:latin typeface="+mn-lt"/>
              </a:rPr>
            </a:br>
            <a:r>
              <a:rPr lang="hr-HR" sz="3600" b="1" dirty="0" smtClean="0">
                <a:solidFill>
                  <a:srgbClr val="515673"/>
                </a:solidFill>
                <a:latin typeface="+mn-lt"/>
              </a:rPr>
              <a:t/>
            </a:r>
            <a:br>
              <a:rPr lang="hr-HR" sz="3600" b="1" dirty="0" smtClean="0">
                <a:solidFill>
                  <a:srgbClr val="515673"/>
                </a:solidFill>
                <a:latin typeface="+mn-lt"/>
              </a:rPr>
            </a:br>
            <a:r>
              <a:rPr lang="hr-HR" sz="3600" b="1" dirty="0" smtClean="0">
                <a:solidFill>
                  <a:srgbClr val="515673"/>
                </a:solidFill>
                <a:latin typeface="+mn-lt"/>
              </a:rPr>
              <a:t>Razvoj usluge </a:t>
            </a:r>
            <a:r>
              <a:rPr lang="hr-HR" sz="3600" b="1" dirty="0">
                <a:solidFill>
                  <a:srgbClr val="515673"/>
                </a:solidFill>
                <a:latin typeface="+mn-lt"/>
              </a:rPr>
              <a:t>zasnovan na platformi </a:t>
            </a:r>
            <a:r>
              <a:rPr lang="hr-HR" sz="3600" b="1" dirty="0" err="1">
                <a:solidFill>
                  <a:srgbClr val="515673"/>
                </a:solidFill>
                <a:latin typeface="+mn-lt"/>
              </a:rPr>
              <a:t>SmartSocial</a:t>
            </a:r>
            <a:r>
              <a:rPr lang="hr-HR" sz="3600" b="1" dirty="0">
                <a:solidFill>
                  <a:srgbClr val="515673"/>
                </a:solidFill>
                <a:latin typeface="+mn-lt"/>
              </a:rPr>
              <a:t>: </a:t>
            </a:r>
            <a:r>
              <a:rPr lang="hr-HR" sz="3600" b="1" dirty="0" err="1">
                <a:solidFill>
                  <a:srgbClr val="515673"/>
                </a:solidFill>
                <a:latin typeface="+mn-lt"/>
              </a:rPr>
              <a:t>SmartSocial</a:t>
            </a:r>
            <a:r>
              <a:rPr lang="hr-HR" sz="3600" b="1" dirty="0">
                <a:solidFill>
                  <a:srgbClr val="515673"/>
                </a:solidFill>
                <a:latin typeface="+mn-lt"/>
              </a:rPr>
              <a:t> </a:t>
            </a:r>
            <a:r>
              <a:rPr lang="hr-HR" sz="3600" b="1" dirty="0" err="1" smtClean="0">
                <a:solidFill>
                  <a:srgbClr val="515673"/>
                </a:solidFill>
                <a:latin typeface="+mn-lt"/>
              </a:rPr>
              <a:t>Ads</a:t>
            </a:r>
            <a:endParaRPr lang="en-US" sz="3600" b="1" dirty="0">
              <a:solidFill>
                <a:srgbClr val="515673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16016"/>
            <a:ext cx="9144000" cy="1341783"/>
          </a:xfrm>
        </p:spPr>
        <p:txBody>
          <a:bodyPr/>
          <a:lstStyle/>
          <a:p>
            <a:r>
              <a:rPr lang="en-US" dirty="0" smtClean="0">
                <a:solidFill>
                  <a:srgbClr val="595959"/>
                </a:solidFill>
              </a:rPr>
              <a:t>Luka </a:t>
            </a:r>
            <a:r>
              <a:rPr lang="en-US" dirty="0" err="1" smtClean="0">
                <a:solidFill>
                  <a:srgbClr val="595959"/>
                </a:solidFill>
              </a:rPr>
              <a:t>Drezga</a:t>
            </a:r>
            <a:endParaRPr lang="en-US" dirty="0" smtClean="0">
              <a:solidFill>
                <a:srgbClr val="595959"/>
              </a:solidFill>
            </a:endParaRPr>
          </a:p>
          <a:p>
            <a:r>
              <a:rPr lang="en-US" dirty="0" err="1" smtClean="0">
                <a:solidFill>
                  <a:srgbClr val="595959"/>
                </a:solidFill>
              </a:rPr>
              <a:t>Voditelj</a:t>
            </a:r>
            <a:r>
              <a:rPr lang="en-US" dirty="0" smtClean="0">
                <a:solidFill>
                  <a:srgbClr val="595959"/>
                </a:solidFill>
              </a:rPr>
              <a:t>: </a:t>
            </a:r>
            <a:r>
              <a:rPr lang="en-US" dirty="0" err="1" smtClean="0">
                <a:solidFill>
                  <a:srgbClr val="595959"/>
                </a:solidFill>
              </a:rPr>
              <a:t>Vedran</a:t>
            </a:r>
            <a:r>
              <a:rPr lang="en-US" dirty="0" smtClean="0">
                <a:solidFill>
                  <a:srgbClr val="595959"/>
                </a:solidFill>
              </a:rPr>
              <a:t> </a:t>
            </a:r>
            <a:r>
              <a:rPr lang="en-US" dirty="0" err="1" smtClean="0">
                <a:solidFill>
                  <a:srgbClr val="595959"/>
                </a:solidFill>
              </a:rPr>
              <a:t>Podobnik</a:t>
            </a:r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881E-71D7-ED42-92D1-EBF914990611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lipanj 2015.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9689" y="395358"/>
            <a:ext cx="868222" cy="129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8374" y="365125"/>
            <a:ext cx="9843052" cy="1325563"/>
          </a:xfrm>
        </p:spPr>
        <p:txBody>
          <a:bodyPr/>
          <a:lstStyle/>
          <a:p>
            <a:r>
              <a:rPr lang="en-US" b="1" dirty="0" err="1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Zastupnik</a:t>
            </a:r>
            <a:r>
              <a:rPr lang="en-US" b="1" dirty="0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b="1" dirty="0" err="1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proizvoda</a:t>
            </a:r>
            <a:r>
              <a:rPr lang="en-US" b="1" dirty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/>
            </a:r>
            <a:br>
              <a:rPr lang="en-US" b="1" dirty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en-US" sz="2400" b="1" dirty="0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DEFINIRANJE CILJANE PUBLIKE</a:t>
            </a:r>
            <a:endParaRPr lang="en-US" sz="2400" b="1" dirty="0">
              <a:solidFill>
                <a:srgbClr val="515673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57" y="859919"/>
            <a:ext cx="562002" cy="5540874"/>
          </a:xfrm>
        </p:spPr>
      </p:pic>
      <p:sp>
        <p:nvSpPr>
          <p:cNvPr id="6" name="TextBox 5"/>
          <p:cNvSpPr txBox="1"/>
          <p:nvPr/>
        </p:nvSpPr>
        <p:spPr>
          <a:xfrm>
            <a:off x="1898374" y="1796586"/>
            <a:ext cx="828923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sz="2000" dirty="0" smtClean="0">
                <a:solidFill>
                  <a:srgbClr val="595959"/>
                </a:solidFill>
              </a:rPr>
              <a:t>Zastupnik proizvoda </a:t>
            </a:r>
            <a:r>
              <a:rPr lang="en-US" sz="2000" dirty="0">
                <a:solidFill>
                  <a:srgbClr val="595959"/>
                </a:solidFill>
              </a:rPr>
              <a:t>u </a:t>
            </a:r>
            <a:r>
              <a:rPr lang="en-US" sz="2000" dirty="0" err="1">
                <a:solidFill>
                  <a:srgbClr val="595959"/>
                </a:solidFill>
              </a:rPr>
              <a:t>ovom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koraku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bira</a:t>
            </a:r>
            <a:r>
              <a:rPr lang="en-US" sz="2000" dirty="0">
                <a:solidFill>
                  <a:srgbClr val="595959"/>
                </a:solidFill>
              </a:rPr>
              <a:t> „</a:t>
            </a:r>
            <a:r>
              <a:rPr lang="en-US" sz="2000" dirty="0" err="1">
                <a:solidFill>
                  <a:srgbClr val="595959"/>
                </a:solidFill>
              </a:rPr>
              <a:t>publiku</a:t>
            </a:r>
            <a:r>
              <a:rPr lang="en-US" sz="2000" dirty="0">
                <a:solidFill>
                  <a:srgbClr val="595959"/>
                </a:solidFill>
              </a:rPr>
              <a:t>“ </a:t>
            </a:r>
            <a:r>
              <a:rPr lang="en-US" sz="2000" dirty="0" err="1">
                <a:solidFill>
                  <a:srgbClr val="595959"/>
                </a:solidFill>
              </a:rPr>
              <a:t>kojoj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želi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prikazati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svoju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ponudu</a:t>
            </a:r>
            <a:r>
              <a:rPr lang="en-US" sz="2000" dirty="0">
                <a:solidFill>
                  <a:srgbClr val="595959"/>
                </a:solidFill>
              </a:rPr>
              <a:t>, </a:t>
            </a:r>
            <a:r>
              <a:rPr lang="en-US" sz="2000" dirty="0" err="1">
                <a:solidFill>
                  <a:srgbClr val="595959"/>
                </a:solidFill>
              </a:rPr>
              <a:t>bira</a:t>
            </a:r>
            <a:r>
              <a:rPr lang="en-US" sz="2000" dirty="0">
                <a:solidFill>
                  <a:srgbClr val="595959"/>
                </a:solidFill>
              </a:rPr>
              <a:t> je </a:t>
            </a:r>
            <a:r>
              <a:rPr lang="en-US" sz="2000" dirty="0" err="1">
                <a:solidFill>
                  <a:srgbClr val="595959"/>
                </a:solidFill>
              </a:rPr>
              <a:t>na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način</a:t>
            </a:r>
            <a:r>
              <a:rPr lang="en-US" sz="2000" dirty="0">
                <a:solidFill>
                  <a:srgbClr val="595959"/>
                </a:solidFill>
              </a:rPr>
              <a:t> da </a:t>
            </a:r>
            <a:r>
              <a:rPr lang="en-US" sz="2000" dirty="0" err="1">
                <a:solidFill>
                  <a:srgbClr val="595959"/>
                </a:solidFill>
              </a:rPr>
              <a:t>definira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parametre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koje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odgovaraju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ciljanoj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publici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proizvoda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kojeg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zastupa</a:t>
            </a:r>
            <a:r>
              <a:rPr lang="en-US" sz="2000" dirty="0">
                <a:solidFill>
                  <a:srgbClr val="595959"/>
                </a:solidFill>
              </a:rPr>
              <a:t>.</a:t>
            </a:r>
            <a:r>
              <a:rPr lang="hr-HR" sz="2000" dirty="0" smtClean="0">
                <a:solidFill>
                  <a:srgbClr val="595959"/>
                </a:solidFill>
              </a:rPr>
              <a:t> </a:t>
            </a:r>
          </a:p>
          <a:p>
            <a:pPr lvl="0"/>
            <a:endParaRPr lang="hr-HR" sz="2000" dirty="0" smtClean="0">
              <a:solidFill>
                <a:srgbClr val="595959"/>
              </a:solidFill>
            </a:endParaRPr>
          </a:p>
          <a:p>
            <a:r>
              <a:rPr lang="hr-HR" sz="2000" dirty="0">
                <a:solidFill>
                  <a:srgbClr val="595959"/>
                </a:solidFill>
              </a:rPr>
              <a:t>Dodatno definira i minimalan stupanj društvenog utjecaja kojeg IK treba imati da bi imao pristup postavljenoj ponudi. </a:t>
            </a:r>
            <a:endParaRPr lang="hr-HR" sz="2000" dirty="0" smtClean="0">
              <a:solidFill>
                <a:srgbClr val="595959"/>
              </a:solidFill>
            </a:endParaRPr>
          </a:p>
          <a:p>
            <a:endParaRPr lang="hr-HR" sz="2000" dirty="0" smtClean="0">
              <a:solidFill>
                <a:srgbClr val="595959"/>
              </a:solidFill>
            </a:endParaRPr>
          </a:p>
          <a:p>
            <a:r>
              <a:rPr lang="hr-HR" sz="2000" dirty="0" smtClean="0">
                <a:solidFill>
                  <a:srgbClr val="595959"/>
                </a:solidFill>
              </a:rPr>
              <a:t>Parametri </a:t>
            </a:r>
            <a:r>
              <a:rPr lang="hr-HR" sz="2000" dirty="0">
                <a:solidFill>
                  <a:srgbClr val="595959"/>
                </a:solidFill>
              </a:rPr>
              <a:t>definiranja ciljane publike:</a:t>
            </a:r>
          </a:p>
          <a:p>
            <a:pPr marL="342900" lvl="0" indent="-342900">
              <a:buFont typeface="Arial" charset="0"/>
              <a:buChar char="•"/>
            </a:pPr>
            <a:r>
              <a:rPr lang="hr-HR" sz="2000" dirty="0">
                <a:solidFill>
                  <a:srgbClr val="595959"/>
                </a:solidFill>
              </a:rPr>
              <a:t>Država</a:t>
            </a:r>
          </a:p>
          <a:p>
            <a:pPr marL="342900" lvl="0" indent="-342900">
              <a:buFont typeface="Arial" charset="0"/>
              <a:buChar char="•"/>
            </a:pPr>
            <a:r>
              <a:rPr lang="hr-HR" sz="2000" dirty="0">
                <a:solidFill>
                  <a:srgbClr val="595959"/>
                </a:solidFill>
              </a:rPr>
              <a:t>Grad</a:t>
            </a:r>
          </a:p>
          <a:p>
            <a:pPr marL="342900" lvl="0" indent="-342900">
              <a:buFont typeface="Arial" charset="0"/>
              <a:buChar char="•"/>
            </a:pPr>
            <a:r>
              <a:rPr lang="hr-HR" sz="2000" dirty="0">
                <a:solidFill>
                  <a:srgbClr val="595959"/>
                </a:solidFill>
              </a:rPr>
              <a:t>Spol</a:t>
            </a:r>
          </a:p>
          <a:p>
            <a:pPr marL="342900" lvl="0" indent="-342900">
              <a:buFont typeface="Arial" charset="0"/>
              <a:buChar char="•"/>
            </a:pPr>
            <a:r>
              <a:rPr lang="hr-HR" sz="2000" dirty="0">
                <a:solidFill>
                  <a:srgbClr val="595959"/>
                </a:solidFill>
              </a:rPr>
              <a:t>Godine</a:t>
            </a:r>
          </a:p>
          <a:p>
            <a:pPr marL="342900" lvl="0" indent="-342900">
              <a:buFont typeface="Arial" charset="0"/>
              <a:buChar char="•"/>
            </a:pPr>
            <a:r>
              <a:rPr lang="hr-HR" sz="2000" dirty="0">
                <a:solidFill>
                  <a:srgbClr val="595959"/>
                </a:solidFill>
              </a:rPr>
              <a:t>Interesi</a:t>
            </a:r>
          </a:p>
          <a:p>
            <a:pPr marL="342900" lvl="0" indent="-342900">
              <a:buFont typeface="Arial" charset="0"/>
              <a:buChar char="•"/>
            </a:pPr>
            <a:r>
              <a:rPr lang="hr-HR" sz="2000" dirty="0">
                <a:solidFill>
                  <a:srgbClr val="595959"/>
                </a:solidFill>
              </a:rPr>
              <a:t>Stupanj društvenog utjecaja</a:t>
            </a:r>
          </a:p>
          <a:p>
            <a:pPr lvl="0"/>
            <a:endParaRPr lang="hr-HR" sz="2000" dirty="0" smtClean="0">
              <a:solidFill>
                <a:srgbClr val="595959"/>
              </a:solidFill>
            </a:endParaRPr>
          </a:p>
          <a:p>
            <a:pPr lvl="0"/>
            <a:endParaRPr lang="hr-HR" sz="2000" dirty="0">
              <a:solidFill>
                <a:srgbClr val="595959"/>
              </a:solidFill>
            </a:endParaRPr>
          </a:p>
          <a:p>
            <a:pPr marL="342900" indent="-342900">
              <a:buFont typeface="Arial" charset="0"/>
              <a:buChar char="•"/>
            </a:pPr>
            <a:endParaRPr lang="en-US" sz="2000" dirty="0">
              <a:solidFill>
                <a:srgbClr val="595959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881E-71D7-ED42-92D1-EBF914990611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lipanj 2015.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3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8374" y="365125"/>
            <a:ext cx="9843052" cy="1325563"/>
          </a:xfrm>
        </p:spPr>
        <p:txBody>
          <a:bodyPr/>
          <a:lstStyle/>
          <a:p>
            <a:r>
              <a:rPr lang="en-US" b="1" dirty="0" err="1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Konkurencija</a:t>
            </a:r>
            <a:endParaRPr lang="en-US" sz="2400" b="1" dirty="0">
              <a:solidFill>
                <a:srgbClr val="515673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57" y="859924"/>
            <a:ext cx="562002" cy="5540864"/>
          </a:xfrm>
        </p:spPr>
      </p:pic>
      <p:sp>
        <p:nvSpPr>
          <p:cNvPr id="6" name="TextBox 5"/>
          <p:cNvSpPr txBox="1"/>
          <p:nvPr/>
        </p:nvSpPr>
        <p:spPr>
          <a:xfrm>
            <a:off x="1898374" y="1796586"/>
            <a:ext cx="828923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charset="0"/>
              <a:buChar char="•"/>
            </a:pPr>
            <a:r>
              <a:rPr lang="hr-HR" sz="2000" dirty="0" err="1" smtClean="0">
                <a:solidFill>
                  <a:srgbClr val="595959"/>
                </a:solidFill>
              </a:rPr>
              <a:t>Klout</a:t>
            </a:r>
            <a:endParaRPr lang="hr-HR" sz="2000" dirty="0" smtClean="0">
              <a:solidFill>
                <a:srgbClr val="595959"/>
              </a:solidFill>
            </a:endParaRPr>
          </a:p>
          <a:p>
            <a:pPr marL="342900" lvl="0" indent="-342900">
              <a:buFont typeface="Arial" charset="0"/>
              <a:buChar char="•"/>
            </a:pPr>
            <a:r>
              <a:rPr lang="hr-HR" sz="2000" dirty="0" err="1" smtClean="0">
                <a:solidFill>
                  <a:srgbClr val="595959"/>
                </a:solidFill>
              </a:rPr>
              <a:t>Klout</a:t>
            </a:r>
            <a:r>
              <a:rPr lang="hr-HR" sz="2000" dirty="0">
                <a:solidFill>
                  <a:srgbClr val="595959"/>
                </a:solidFill>
              </a:rPr>
              <a:t> </a:t>
            </a:r>
            <a:r>
              <a:rPr lang="hr-HR" sz="2000" dirty="0" err="1" smtClean="0">
                <a:solidFill>
                  <a:srgbClr val="595959"/>
                </a:solidFill>
              </a:rPr>
              <a:t>Perk</a:t>
            </a:r>
            <a:endParaRPr lang="hr-HR" sz="2000" dirty="0">
              <a:solidFill>
                <a:srgbClr val="595959"/>
              </a:solidFill>
            </a:endParaRPr>
          </a:p>
          <a:p>
            <a:pPr lvl="0"/>
            <a:endParaRPr lang="hr-HR" sz="2000" dirty="0" smtClean="0">
              <a:solidFill>
                <a:srgbClr val="595959"/>
              </a:solidFill>
            </a:endParaRPr>
          </a:p>
          <a:p>
            <a:pPr lvl="0"/>
            <a:endParaRPr lang="hr-HR" sz="2000" dirty="0">
              <a:solidFill>
                <a:srgbClr val="595959"/>
              </a:solidFill>
            </a:endParaRPr>
          </a:p>
          <a:p>
            <a:pPr marL="342900" indent="-342900">
              <a:buFont typeface="Arial" charset="0"/>
              <a:buChar char="•"/>
            </a:pPr>
            <a:endParaRPr lang="en-US" sz="2000" dirty="0">
              <a:solidFill>
                <a:srgbClr val="595959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26513"/>
              </p:ext>
            </p:extLst>
          </p:nvPr>
        </p:nvGraphicFramePr>
        <p:xfrm>
          <a:off x="1962653" y="3184592"/>
          <a:ext cx="8224956" cy="2809480"/>
        </p:xfrm>
        <a:graphic>
          <a:graphicData uri="http://schemas.openxmlformats.org/drawingml/2006/table">
            <a:tbl>
              <a:tblPr firstRow="1" firstCol="1" bandRow="1"/>
              <a:tblGrid>
                <a:gridCol w="4112024"/>
                <a:gridCol w="4112932"/>
              </a:tblGrid>
              <a:tr h="4107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800" b="1" dirty="0" err="1">
                          <a:solidFill>
                            <a:schemeClr val="bg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charset="0"/>
                          <a:ea typeface="Arial Unicode MS" charset="0"/>
                          <a:cs typeface="Arial" charset="0"/>
                        </a:rPr>
                        <a:t>Klout</a:t>
                      </a:r>
                      <a:endParaRPr lang="hr-HR" sz="1800" dirty="0">
                        <a:solidFill>
                          <a:schemeClr val="bg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charset="0"/>
                        <a:ea typeface="Arial Unicode MS" charset="0"/>
                        <a:cs typeface="Arial Unicode MS" charset="0"/>
                      </a:endParaRPr>
                    </a:p>
                  </a:txBody>
                  <a:tcPr marL="98100" marR="98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56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1800" b="1" dirty="0" err="1">
                          <a:solidFill>
                            <a:schemeClr val="bg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charset="0"/>
                          <a:ea typeface="Arial Unicode MS" charset="0"/>
                          <a:cs typeface="Arial" charset="0"/>
                        </a:rPr>
                        <a:t>SmartSocial</a:t>
                      </a:r>
                      <a:r>
                        <a:rPr lang="hr-HR" sz="1800" b="1" dirty="0">
                          <a:solidFill>
                            <a:schemeClr val="bg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charset="0"/>
                          <a:ea typeface="Arial Unicode MS" charset="0"/>
                          <a:cs typeface="Arial" charset="0"/>
                        </a:rPr>
                        <a:t> </a:t>
                      </a:r>
                      <a:r>
                        <a:rPr lang="hr-HR" sz="1800" b="1" dirty="0" err="1">
                          <a:solidFill>
                            <a:schemeClr val="bg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charset="0"/>
                          <a:ea typeface="Arial Unicode MS" charset="0"/>
                          <a:cs typeface="Arial" charset="0"/>
                        </a:rPr>
                        <a:t>Ads</a:t>
                      </a:r>
                      <a:endParaRPr lang="hr-HR" sz="1800" dirty="0">
                        <a:solidFill>
                          <a:schemeClr val="bg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charset="0"/>
                        <a:ea typeface="Arial Unicode MS" charset="0"/>
                        <a:cs typeface="Arial Unicode MS" charset="0"/>
                      </a:endParaRPr>
                    </a:p>
                  </a:txBody>
                  <a:tcPr marL="98100" marR="981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5673"/>
                    </a:solidFill>
                  </a:tcPr>
                </a:tc>
              </a:tr>
              <a:tr h="23980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charset="2"/>
                        <a:buChar char=""/>
                      </a:pPr>
                      <a:r>
                        <a:rPr lang="hr-HR" sz="1800" dirty="0">
                          <a:solidFill>
                            <a:srgbClr val="595959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charset="0"/>
                          <a:ea typeface="Arial Unicode MS" charset="0"/>
                          <a:cs typeface="Arial" charset="0"/>
                        </a:rPr>
                        <a:t>velik sustav s velikim brojem postojećih korisnika</a:t>
                      </a:r>
                      <a:endParaRPr lang="hr-HR" sz="1800" dirty="0">
                        <a:solidFill>
                          <a:srgbClr val="595959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charset="0"/>
                        <a:ea typeface="Arial Unicode MS" charset="0"/>
                        <a:cs typeface="Arial Unicode MS" charset="0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charset="2"/>
                        <a:buChar char=""/>
                      </a:pPr>
                      <a:r>
                        <a:rPr lang="hr-HR" sz="1800" dirty="0">
                          <a:solidFill>
                            <a:srgbClr val="595959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charset="0"/>
                          <a:ea typeface="Arial Unicode MS" charset="0"/>
                          <a:cs typeface="Arial" charset="0"/>
                        </a:rPr>
                        <a:t>dug i zahtjevan postupak postavljanja </a:t>
                      </a:r>
                      <a:r>
                        <a:rPr lang="hr-HR" sz="1800" dirty="0" err="1">
                          <a:solidFill>
                            <a:srgbClr val="595959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charset="0"/>
                          <a:ea typeface="Arial Unicode MS" charset="0"/>
                          <a:cs typeface="Arial" charset="0"/>
                        </a:rPr>
                        <a:t>Klout</a:t>
                      </a:r>
                      <a:r>
                        <a:rPr lang="hr-HR" sz="1800" dirty="0">
                          <a:solidFill>
                            <a:srgbClr val="595959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charset="0"/>
                          <a:ea typeface="Arial Unicode MS" charset="0"/>
                          <a:cs typeface="Arial" charset="0"/>
                        </a:rPr>
                        <a:t> </a:t>
                      </a:r>
                      <a:r>
                        <a:rPr lang="hr-HR" sz="1800" dirty="0" err="1">
                          <a:solidFill>
                            <a:srgbClr val="595959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charset="0"/>
                          <a:ea typeface="Arial Unicode MS" charset="0"/>
                          <a:cs typeface="Arial" charset="0"/>
                        </a:rPr>
                        <a:t>Perka</a:t>
                      </a:r>
                      <a:endParaRPr lang="hr-HR" sz="1800" dirty="0">
                        <a:solidFill>
                          <a:srgbClr val="595959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charset="0"/>
                        <a:ea typeface="Arial Unicode MS" charset="0"/>
                        <a:cs typeface="Arial Unicode MS" charset="0"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charset="2"/>
                        <a:buChar char=""/>
                      </a:pPr>
                      <a:r>
                        <a:rPr lang="hr-HR" sz="1800" dirty="0">
                          <a:solidFill>
                            <a:srgbClr val="595959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charset="0"/>
                          <a:ea typeface="Arial Unicode MS" charset="0"/>
                          <a:cs typeface="Arial" charset="0"/>
                        </a:rPr>
                        <a:t>skup</a:t>
                      </a:r>
                      <a:endParaRPr lang="hr-HR" sz="1800" dirty="0">
                        <a:solidFill>
                          <a:srgbClr val="595959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charset="0"/>
                        <a:ea typeface="Arial Unicode MS" charset="0"/>
                        <a:cs typeface="Arial Unicode MS" charset="0"/>
                      </a:endParaRPr>
                    </a:p>
                  </a:txBody>
                  <a:tcPr marL="98100" marR="9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charset="2"/>
                        <a:buChar char=""/>
                      </a:pPr>
                      <a:r>
                        <a:rPr lang="hr-HR" sz="1800" dirty="0">
                          <a:solidFill>
                            <a:srgbClr val="595959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charset="0"/>
                          <a:ea typeface="Arial Unicode MS" charset="0"/>
                          <a:cs typeface="Arial" charset="0"/>
                        </a:rPr>
                        <a:t>manji sustav, trenutno dostupni samo korisnici </a:t>
                      </a:r>
                      <a:r>
                        <a:rPr lang="hr-HR" sz="1800" dirty="0" err="1">
                          <a:solidFill>
                            <a:srgbClr val="595959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charset="0"/>
                          <a:ea typeface="Arial Unicode MS" charset="0"/>
                          <a:cs typeface="Arial" charset="0"/>
                        </a:rPr>
                        <a:t>SmartSociala</a:t>
                      </a:r>
                      <a:endParaRPr lang="hr-HR" sz="1800" dirty="0">
                        <a:solidFill>
                          <a:srgbClr val="595959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charset="0"/>
                        <a:ea typeface="Arial Unicode MS" charset="0"/>
                        <a:cs typeface="Arial Unicode MS" charset="0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charset="2"/>
                        <a:buChar char=""/>
                      </a:pPr>
                      <a:r>
                        <a:rPr lang="hr-HR" sz="1800" dirty="0">
                          <a:solidFill>
                            <a:srgbClr val="595959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charset="0"/>
                          <a:ea typeface="Arial Unicode MS" charset="0"/>
                          <a:cs typeface="Arial" charset="0"/>
                        </a:rPr>
                        <a:t>intuitivna i brza prijava i postavljanje pogodnosti</a:t>
                      </a:r>
                      <a:endParaRPr lang="hr-HR" sz="1800" dirty="0">
                        <a:solidFill>
                          <a:srgbClr val="595959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charset="0"/>
                        <a:ea typeface="Arial Unicode MS" charset="0"/>
                        <a:cs typeface="Arial Unicode MS" charset="0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charset="2"/>
                        <a:buChar char=""/>
                      </a:pPr>
                      <a:r>
                        <a:rPr lang="hr-HR" sz="1800" dirty="0">
                          <a:solidFill>
                            <a:srgbClr val="595959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charset="0"/>
                          <a:ea typeface="Arial Unicode MS" charset="0"/>
                          <a:cs typeface="Arial" charset="0"/>
                        </a:rPr>
                        <a:t>jeftin</a:t>
                      </a:r>
                      <a:endParaRPr lang="hr-HR" sz="1800" dirty="0">
                        <a:solidFill>
                          <a:srgbClr val="595959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charset="0"/>
                        <a:ea typeface="Arial Unicode MS" charset="0"/>
                        <a:cs typeface="Arial Unicode MS" charset="0"/>
                      </a:endParaRPr>
                    </a:p>
                  </a:txBody>
                  <a:tcPr marL="98100" marR="9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881E-71D7-ED42-92D1-EBF914990611}" type="slidenum">
              <a:rPr lang="en-US" smtClean="0"/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lipanj 2015.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6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8374" y="365125"/>
            <a:ext cx="9843052" cy="1325563"/>
          </a:xfrm>
        </p:spPr>
        <p:txBody>
          <a:bodyPr/>
          <a:lstStyle/>
          <a:p>
            <a:r>
              <a:rPr lang="en-US" b="1" dirty="0" err="1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Poslovni</a:t>
            </a:r>
            <a:r>
              <a:rPr lang="en-US" b="1" dirty="0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 plan</a:t>
            </a:r>
            <a:endParaRPr lang="en-US" sz="2400" b="1" dirty="0">
              <a:solidFill>
                <a:srgbClr val="515673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57" y="859924"/>
            <a:ext cx="562001" cy="5540864"/>
          </a:xfrm>
        </p:spPr>
      </p:pic>
      <p:sp>
        <p:nvSpPr>
          <p:cNvPr id="6" name="TextBox 5"/>
          <p:cNvSpPr txBox="1"/>
          <p:nvPr/>
        </p:nvSpPr>
        <p:spPr>
          <a:xfrm>
            <a:off x="1898374" y="1796586"/>
            <a:ext cx="828923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sz="2000" dirty="0" smtClean="0">
                <a:solidFill>
                  <a:srgbClr val="595959"/>
                </a:solidFill>
              </a:rPr>
              <a:t>Dvije verzije potencijalnog poslovnog plana.</a:t>
            </a:r>
          </a:p>
          <a:p>
            <a:pPr lvl="0"/>
            <a:endParaRPr lang="hr-HR" sz="2000" dirty="0" smtClean="0">
              <a:solidFill>
                <a:srgbClr val="595959"/>
              </a:solidFill>
            </a:endParaRPr>
          </a:p>
          <a:p>
            <a:pPr marL="342900" lvl="0" indent="-342900">
              <a:buFont typeface="Arial" charset="0"/>
              <a:buChar char="•"/>
            </a:pPr>
            <a:r>
              <a:rPr lang="en-US" sz="2000" dirty="0" err="1" smtClean="0">
                <a:solidFill>
                  <a:srgbClr val="595959"/>
                </a:solidFill>
              </a:rPr>
              <a:t>Naplaćivanje</a:t>
            </a:r>
            <a:r>
              <a:rPr lang="en-US" sz="2000" dirty="0" smtClean="0">
                <a:solidFill>
                  <a:srgbClr val="595959"/>
                </a:solidFill>
              </a:rPr>
              <a:t> </a:t>
            </a:r>
            <a:r>
              <a:rPr lang="en-US" sz="2000" dirty="0" err="1" smtClean="0">
                <a:solidFill>
                  <a:srgbClr val="595959"/>
                </a:solidFill>
              </a:rPr>
              <a:t>postavljanje</a:t>
            </a:r>
            <a:r>
              <a:rPr lang="en-US" sz="2000" dirty="0" smtClean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ponude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 smtClean="0">
                <a:solidFill>
                  <a:srgbClr val="595959"/>
                </a:solidFill>
              </a:rPr>
              <a:t>ovisno</a:t>
            </a:r>
            <a:r>
              <a:rPr lang="en-US" sz="2000" dirty="0" smtClean="0">
                <a:solidFill>
                  <a:srgbClr val="595959"/>
                </a:solidFill>
              </a:rPr>
              <a:t> </a:t>
            </a:r>
            <a:r>
              <a:rPr lang="en-US" sz="2000" dirty="0">
                <a:solidFill>
                  <a:srgbClr val="595959"/>
                </a:solidFill>
              </a:rPr>
              <a:t>o </a:t>
            </a:r>
            <a:r>
              <a:rPr lang="en-US" sz="2000" dirty="0" err="1">
                <a:solidFill>
                  <a:srgbClr val="595959"/>
                </a:solidFill>
              </a:rPr>
              <a:t>parametrima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koje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 smtClean="0">
                <a:solidFill>
                  <a:srgbClr val="595959"/>
                </a:solidFill>
              </a:rPr>
              <a:t>zastupnici</a:t>
            </a:r>
            <a:r>
              <a:rPr lang="en-US" sz="2000" dirty="0" smtClean="0">
                <a:solidFill>
                  <a:srgbClr val="595959"/>
                </a:solidFill>
              </a:rPr>
              <a:t> </a:t>
            </a:r>
            <a:r>
              <a:rPr lang="en-US" sz="2000" dirty="0" err="1" smtClean="0">
                <a:solidFill>
                  <a:srgbClr val="595959"/>
                </a:solidFill>
              </a:rPr>
              <a:t>proizvoda</a:t>
            </a:r>
            <a:r>
              <a:rPr lang="en-US" sz="2000" dirty="0" smtClean="0">
                <a:solidFill>
                  <a:srgbClr val="595959"/>
                </a:solidFill>
              </a:rPr>
              <a:t> </a:t>
            </a:r>
            <a:r>
              <a:rPr lang="en-US" sz="2000" dirty="0" err="1" smtClean="0">
                <a:solidFill>
                  <a:srgbClr val="595959"/>
                </a:solidFill>
              </a:rPr>
              <a:t>definiraju</a:t>
            </a:r>
            <a:endParaRPr lang="en-US" sz="2000" dirty="0" smtClean="0">
              <a:solidFill>
                <a:srgbClr val="595959"/>
              </a:solidFill>
            </a:endParaRPr>
          </a:p>
          <a:p>
            <a:pPr marL="342900" lvl="0" indent="-342900">
              <a:buFont typeface="Arial" charset="0"/>
              <a:buChar char="•"/>
            </a:pPr>
            <a:r>
              <a:rPr lang="en-US" sz="2000" dirty="0" err="1" smtClean="0">
                <a:solidFill>
                  <a:srgbClr val="595959"/>
                </a:solidFill>
              </a:rPr>
              <a:t>Kupnja</a:t>
            </a:r>
            <a:r>
              <a:rPr lang="en-US" sz="2000" dirty="0" smtClean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određenog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paketa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koji</a:t>
            </a:r>
            <a:r>
              <a:rPr lang="en-US" sz="2000" dirty="0">
                <a:solidFill>
                  <a:srgbClr val="595959"/>
                </a:solidFill>
              </a:rPr>
              <a:t> bi se </a:t>
            </a:r>
            <a:r>
              <a:rPr lang="en-US" sz="2000" dirty="0" err="1">
                <a:solidFill>
                  <a:srgbClr val="595959"/>
                </a:solidFill>
              </a:rPr>
              <a:t>temeljio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na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broju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unesenih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ponuda</a:t>
            </a:r>
            <a:endParaRPr lang="hr-HR" sz="2000" dirty="0" smtClean="0">
              <a:solidFill>
                <a:srgbClr val="595959"/>
              </a:solidFill>
            </a:endParaRPr>
          </a:p>
          <a:p>
            <a:pPr lvl="0"/>
            <a:endParaRPr lang="hr-HR" sz="2000" dirty="0">
              <a:solidFill>
                <a:srgbClr val="595959"/>
              </a:solidFill>
            </a:endParaRPr>
          </a:p>
          <a:p>
            <a:pPr marL="342900" indent="-342900">
              <a:buFont typeface="Arial" charset="0"/>
              <a:buChar char="•"/>
            </a:pPr>
            <a:endParaRPr lang="en-US" sz="2000" dirty="0">
              <a:solidFill>
                <a:srgbClr val="595959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570003"/>
              </p:ext>
            </p:extLst>
          </p:nvPr>
        </p:nvGraphicFramePr>
        <p:xfrm>
          <a:off x="1898374" y="3750216"/>
          <a:ext cx="7204960" cy="2672038"/>
        </p:xfrm>
        <a:graphic>
          <a:graphicData uri="http://schemas.openxmlformats.org/drawingml/2006/table">
            <a:tbl>
              <a:tblPr firstRow="1" firstCol="1" bandRow="1"/>
              <a:tblGrid>
                <a:gridCol w="1801240"/>
                <a:gridCol w="1801240"/>
                <a:gridCol w="1801240"/>
                <a:gridCol w="1801240"/>
              </a:tblGrid>
              <a:tr h="356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500" b="1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 Unicode MS" charset="0"/>
                          <a:cs typeface="Helvetica" charset="0"/>
                        </a:rPr>
                        <a:t>1. Paket</a:t>
                      </a:r>
                      <a:endParaRPr lang="hr-HR" sz="1300" dirty="0">
                        <a:solidFill>
                          <a:schemeClr val="bg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3620" marR="63620" marT="63620" marB="636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56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500" b="1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 Unicode MS" charset="0"/>
                          <a:cs typeface="Helvetica" charset="0"/>
                        </a:rPr>
                        <a:t>2. Paket</a:t>
                      </a:r>
                      <a:endParaRPr lang="hr-HR" sz="1300" dirty="0">
                        <a:solidFill>
                          <a:schemeClr val="bg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3620" marR="63620" marT="63620" marB="636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56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500" b="1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 Unicode MS" charset="0"/>
                          <a:cs typeface="Helvetica" charset="0"/>
                        </a:rPr>
                        <a:t>3. Paket</a:t>
                      </a:r>
                      <a:endParaRPr lang="hr-HR" sz="1300" dirty="0">
                        <a:solidFill>
                          <a:schemeClr val="bg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3620" marR="63620" marT="63620" marB="636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56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500" b="1" dirty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Arial Unicode MS" charset="0"/>
                          <a:cs typeface="Helvetica" charset="0"/>
                        </a:rPr>
                        <a:t>4. Paket</a:t>
                      </a:r>
                      <a:endParaRPr lang="hr-HR" sz="1300" dirty="0">
                        <a:solidFill>
                          <a:schemeClr val="bg1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3620" marR="63620" marT="63620" marB="636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5673"/>
                    </a:solidFill>
                  </a:tcPr>
                </a:tc>
              </a:tr>
              <a:tr h="12723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500" dirty="0">
                          <a:solidFill>
                            <a:srgbClr val="595959"/>
                          </a:solidFill>
                          <a:effectLst/>
                          <a:latin typeface="Arial" charset="0"/>
                          <a:ea typeface="Arial Unicode MS" charset="0"/>
                          <a:cs typeface="Helvetica" charset="0"/>
                        </a:rPr>
                        <a:t>Postavljanje samo jedne ponude koja će biti vidljiva samo dijelu ciljane publike</a:t>
                      </a:r>
                      <a:endParaRPr lang="hr-HR" sz="1300" dirty="0">
                        <a:solidFill>
                          <a:srgbClr val="595959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3620" marR="63620" marT="63620" marB="636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500" dirty="0">
                          <a:solidFill>
                            <a:srgbClr val="595959"/>
                          </a:solidFill>
                          <a:effectLst/>
                          <a:latin typeface="Arial" charset="0"/>
                          <a:ea typeface="Arial Unicode MS" charset="0"/>
                          <a:cs typeface="Helvetica" charset="0"/>
                        </a:rPr>
                        <a:t>Postavljanje više ponuda koje će biti vidljive samo dijelu ciljane publike</a:t>
                      </a:r>
                      <a:endParaRPr lang="hr-HR" sz="1300" dirty="0">
                        <a:solidFill>
                          <a:srgbClr val="595959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3620" marR="63620" marT="63620" marB="636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500">
                          <a:solidFill>
                            <a:srgbClr val="595959"/>
                          </a:solidFill>
                          <a:effectLst/>
                          <a:latin typeface="Arial" charset="0"/>
                          <a:ea typeface="Arial Unicode MS" charset="0"/>
                          <a:cs typeface="Helvetica" charset="0"/>
                        </a:rPr>
                        <a:t>Postavljanje neograničenog broja ponuda</a:t>
                      </a:r>
                      <a:endParaRPr lang="hr-HR" sz="1300">
                        <a:solidFill>
                          <a:srgbClr val="595959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3620" marR="63620" marT="63620" marB="636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500">
                          <a:solidFill>
                            <a:srgbClr val="595959"/>
                          </a:solidFill>
                          <a:effectLst/>
                          <a:latin typeface="Arial" charset="0"/>
                          <a:ea typeface="Arial Unicode MS" charset="0"/>
                          <a:cs typeface="Helvetica" charset="0"/>
                        </a:rPr>
                        <a:t>Postavljanje neograničenog broja ponuda</a:t>
                      </a:r>
                      <a:endParaRPr lang="hr-HR" sz="1300">
                        <a:solidFill>
                          <a:srgbClr val="595959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500">
                          <a:solidFill>
                            <a:srgbClr val="595959"/>
                          </a:solidFill>
                          <a:effectLst/>
                          <a:latin typeface="Arial" charset="0"/>
                          <a:ea typeface="Helvetica" charset="0"/>
                          <a:cs typeface="Helvetica" charset="0"/>
                        </a:rPr>
                        <a:t> </a:t>
                      </a:r>
                      <a:endParaRPr lang="hr-HR" sz="1300">
                        <a:solidFill>
                          <a:srgbClr val="595959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3620" marR="63620" marT="63620" marB="636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43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500">
                          <a:solidFill>
                            <a:srgbClr val="595959"/>
                          </a:solidFill>
                          <a:effectLst/>
                          <a:latin typeface="Arial" charset="0"/>
                          <a:ea typeface="Arial Unicode MS" charset="0"/>
                          <a:cs typeface="Helvetica" charset="0"/>
                        </a:rPr>
                        <a:t>Dodatno plaćanje da bi svi iz ciljane publike mogli to vidjeti</a:t>
                      </a:r>
                      <a:endParaRPr lang="hr-HR" sz="1300">
                        <a:solidFill>
                          <a:srgbClr val="595959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3620" marR="63620" marT="63620" marB="636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500" dirty="0">
                          <a:solidFill>
                            <a:srgbClr val="595959"/>
                          </a:solidFill>
                          <a:effectLst/>
                          <a:latin typeface="Arial" charset="0"/>
                          <a:ea typeface="Arial Unicode MS" charset="0"/>
                          <a:cs typeface="Helvetica" charset="0"/>
                        </a:rPr>
                        <a:t>Dodatno plaćanje  po ponudi da bi bila vidljiva svima</a:t>
                      </a:r>
                      <a:endParaRPr lang="hr-HR" sz="1300" dirty="0">
                        <a:solidFill>
                          <a:srgbClr val="595959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3620" marR="63620" marT="63620" marB="636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500" dirty="0">
                          <a:solidFill>
                            <a:srgbClr val="595959"/>
                          </a:solidFill>
                          <a:effectLst/>
                          <a:latin typeface="Arial" charset="0"/>
                          <a:ea typeface="Arial Unicode MS" charset="0"/>
                          <a:cs typeface="Helvetica" charset="0"/>
                        </a:rPr>
                        <a:t>Dodatno plaćanje  po ponudi da bi bila vidljiva svima</a:t>
                      </a:r>
                      <a:endParaRPr lang="hr-HR" sz="1300" dirty="0">
                        <a:solidFill>
                          <a:srgbClr val="595959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3620" marR="63620" marT="63620" marB="636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500" dirty="0">
                          <a:solidFill>
                            <a:srgbClr val="595959"/>
                          </a:solidFill>
                          <a:effectLst/>
                          <a:latin typeface="Arial" charset="0"/>
                          <a:ea typeface="Arial Unicode MS" charset="0"/>
                          <a:cs typeface="Helvetica" charset="0"/>
                        </a:rPr>
                        <a:t>Sve ponude su vidljive svima</a:t>
                      </a:r>
                      <a:endParaRPr lang="hr-HR" sz="1300" dirty="0">
                        <a:solidFill>
                          <a:srgbClr val="595959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 marL="63620" marR="63620" marT="63620" marB="636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881E-71D7-ED42-92D1-EBF914990611}" type="slidenum">
              <a:rPr lang="en-US" smtClean="0"/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lipanj 2015.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9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8374" y="365125"/>
            <a:ext cx="9843052" cy="1325563"/>
          </a:xfrm>
        </p:spPr>
        <p:txBody>
          <a:bodyPr/>
          <a:lstStyle/>
          <a:p>
            <a:r>
              <a:rPr lang="en-US" b="1" dirty="0" err="1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Arhitektura</a:t>
            </a:r>
            <a:r>
              <a:rPr lang="en-US" b="1" dirty="0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b="1" dirty="0" err="1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usluge</a:t>
            </a:r>
            <a:endParaRPr lang="en-US" sz="2400" b="1" dirty="0">
              <a:solidFill>
                <a:srgbClr val="515673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57" y="859929"/>
            <a:ext cx="562001" cy="5540854"/>
          </a:xfrm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031" y="1547867"/>
            <a:ext cx="6015590" cy="4762702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881E-71D7-ED42-92D1-EBF914990611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lipanj 2015.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6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8374" y="365125"/>
            <a:ext cx="9843052" cy="1325563"/>
          </a:xfrm>
        </p:spPr>
        <p:txBody>
          <a:bodyPr/>
          <a:lstStyle/>
          <a:p>
            <a:r>
              <a:rPr lang="en-US" b="1" dirty="0" err="1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Arhitektura</a:t>
            </a:r>
            <a:r>
              <a:rPr lang="en-US" b="1" dirty="0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b="1" dirty="0" err="1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usluge</a:t>
            </a:r>
            <a:endParaRPr lang="en-US" sz="2400" b="1" dirty="0">
              <a:solidFill>
                <a:srgbClr val="515673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57" y="859929"/>
            <a:ext cx="562001" cy="5540854"/>
          </a:xfrm>
        </p:spPr>
      </p:pic>
      <p:sp>
        <p:nvSpPr>
          <p:cNvPr id="6" name="TextBox 5"/>
          <p:cNvSpPr txBox="1"/>
          <p:nvPr/>
        </p:nvSpPr>
        <p:spPr>
          <a:xfrm>
            <a:off x="1898374" y="1796586"/>
            <a:ext cx="828923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charset="0"/>
              <a:buChar char="•"/>
            </a:pPr>
            <a:r>
              <a:rPr lang="hr-HR" sz="2000" dirty="0" smtClean="0">
                <a:solidFill>
                  <a:srgbClr val="595959"/>
                </a:solidFill>
              </a:rPr>
              <a:t>MVC</a:t>
            </a:r>
          </a:p>
          <a:p>
            <a:pPr marL="342900" lvl="0" indent="-342900">
              <a:buFont typeface="Arial" charset="0"/>
              <a:buChar char="•"/>
            </a:pPr>
            <a:r>
              <a:rPr lang="hr-HR" sz="2000" dirty="0" err="1" smtClean="0">
                <a:solidFill>
                  <a:srgbClr val="595959"/>
                </a:solidFill>
              </a:rPr>
              <a:t>Ruby</a:t>
            </a:r>
            <a:r>
              <a:rPr lang="hr-HR" sz="2000" dirty="0" smtClean="0">
                <a:solidFill>
                  <a:srgbClr val="595959"/>
                </a:solidFill>
              </a:rPr>
              <a:t> on </a:t>
            </a:r>
            <a:r>
              <a:rPr lang="hr-HR" sz="2000" dirty="0" err="1" smtClean="0">
                <a:solidFill>
                  <a:srgbClr val="595959"/>
                </a:solidFill>
              </a:rPr>
              <a:t>Rails</a:t>
            </a:r>
            <a:endParaRPr lang="hr-HR" sz="2000" dirty="0" smtClean="0">
              <a:solidFill>
                <a:srgbClr val="595959"/>
              </a:solidFill>
            </a:endParaRPr>
          </a:p>
          <a:p>
            <a:pPr marL="342900" lvl="0" indent="-342900">
              <a:buFont typeface="Arial" charset="0"/>
              <a:buChar char="•"/>
            </a:pPr>
            <a:r>
              <a:rPr lang="hr-HR" sz="2000" dirty="0" err="1" smtClean="0">
                <a:solidFill>
                  <a:srgbClr val="595959"/>
                </a:solidFill>
              </a:rPr>
              <a:t>MySQL</a:t>
            </a:r>
            <a:endParaRPr lang="hr-HR" sz="2000" dirty="0" smtClean="0">
              <a:solidFill>
                <a:srgbClr val="595959"/>
              </a:solidFill>
            </a:endParaRPr>
          </a:p>
          <a:p>
            <a:pPr marL="342900" lvl="0" indent="-342900">
              <a:buFont typeface="Arial" charset="0"/>
              <a:buChar char="•"/>
            </a:pPr>
            <a:r>
              <a:rPr lang="hr-HR" sz="2000" dirty="0" smtClean="0">
                <a:solidFill>
                  <a:srgbClr val="595959"/>
                </a:solidFill>
              </a:rPr>
              <a:t>HTML,CSS,SASS i Java </a:t>
            </a:r>
            <a:r>
              <a:rPr lang="hr-HR" sz="2000" dirty="0" err="1" smtClean="0">
                <a:solidFill>
                  <a:srgbClr val="595959"/>
                </a:solidFill>
              </a:rPr>
              <a:t>Script</a:t>
            </a:r>
            <a:endParaRPr lang="hr-HR" sz="2000" dirty="0">
              <a:solidFill>
                <a:srgbClr val="595959"/>
              </a:solidFill>
            </a:endParaRPr>
          </a:p>
          <a:p>
            <a:pPr marL="342900" indent="-342900">
              <a:buFont typeface="Arial" charset="0"/>
              <a:buChar char="•"/>
            </a:pPr>
            <a:endParaRPr lang="en-US" sz="2000" dirty="0">
              <a:solidFill>
                <a:srgbClr val="595959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881E-71D7-ED42-92D1-EBF914990611}" type="slidenum">
              <a:rPr lang="en-US" smtClean="0"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lipanj 2015.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4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8374" y="365125"/>
            <a:ext cx="9843052" cy="1325563"/>
          </a:xfrm>
        </p:spPr>
        <p:txBody>
          <a:bodyPr/>
          <a:lstStyle/>
          <a:p>
            <a:r>
              <a:rPr lang="en-US" b="1" dirty="0" err="1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Arhitektura</a:t>
            </a:r>
            <a:r>
              <a:rPr lang="en-US" b="1" dirty="0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b="1" dirty="0" err="1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usluge</a:t>
            </a:r>
            <a:endParaRPr lang="en-US" sz="2400" b="1" dirty="0">
              <a:solidFill>
                <a:srgbClr val="515673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57" y="859929"/>
            <a:ext cx="562001" cy="5540854"/>
          </a:xfrm>
        </p:spPr>
      </p:pic>
      <p:sp>
        <p:nvSpPr>
          <p:cNvPr id="6" name="TextBox 5"/>
          <p:cNvSpPr txBox="1"/>
          <p:nvPr/>
        </p:nvSpPr>
        <p:spPr>
          <a:xfrm>
            <a:off x="1898374" y="1796586"/>
            <a:ext cx="828923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charset="0"/>
              <a:buChar char="•"/>
            </a:pPr>
            <a:r>
              <a:rPr lang="hr-HR" sz="2000" dirty="0" smtClean="0">
                <a:solidFill>
                  <a:srgbClr val="595959"/>
                </a:solidFill>
              </a:rPr>
              <a:t>MVC</a:t>
            </a:r>
          </a:p>
          <a:p>
            <a:pPr marL="342900" lvl="0" indent="-342900">
              <a:buFont typeface="Arial" charset="0"/>
              <a:buChar char="•"/>
            </a:pPr>
            <a:r>
              <a:rPr lang="hr-HR" sz="2000" dirty="0" err="1" smtClean="0">
                <a:solidFill>
                  <a:srgbClr val="595959"/>
                </a:solidFill>
              </a:rPr>
              <a:t>Ruby</a:t>
            </a:r>
            <a:r>
              <a:rPr lang="hr-HR" sz="2000" dirty="0" smtClean="0">
                <a:solidFill>
                  <a:srgbClr val="595959"/>
                </a:solidFill>
              </a:rPr>
              <a:t> on </a:t>
            </a:r>
            <a:r>
              <a:rPr lang="hr-HR" sz="2000" dirty="0" err="1" smtClean="0">
                <a:solidFill>
                  <a:srgbClr val="595959"/>
                </a:solidFill>
              </a:rPr>
              <a:t>Rails</a:t>
            </a:r>
            <a:endParaRPr lang="hr-HR" sz="2000" dirty="0" smtClean="0">
              <a:solidFill>
                <a:srgbClr val="595959"/>
              </a:solidFill>
            </a:endParaRPr>
          </a:p>
          <a:p>
            <a:pPr marL="342900" lvl="0" indent="-342900">
              <a:buFont typeface="Arial" charset="0"/>
              <a:buChar char="•"/>
            </a:pPr>
            <a:r>
              <a:rPr lang="hr-HR" sz="2000" dirty="0" err="1" smtClean="0">
                <a:solidFill>
                  <a:srgbClr val="595959"/>
                </a:solidFill>
              </a:rPr>
              <a:t>MySQL</a:t>
            </a:r>
            <a:endParaRPr lang="hr-HR" sz="2000" dirty="0" smtClean="0">
              <a:solidFill>
                <a:srgbClr val="595959"/>
              </a:solidFill>
            </a:endParaRPr>
          </a:p>
          <a:p>
            <a:pPr marL="342900" lvl="0" indent="-342900">
              <a:buFont typeface="Arial" charset="0"/>
              <a:buChar char="•"/>
            </a:pPr>
            <a:r>
              <a:rPr lang="hr-HR" sz="2000" dirty="0" smtClean="0">
                <a:solidFill>
                  <a:srgbClr val="595959"/>
                </a:solidFill>
              </a:rPr>
              <a:t>HTML,CSS,SASS i Java </a:t>
            </a:r>
            <a:r>
              <a:rPr lang="hr-HR" sz="2000" dirty="0" err="1" smtClean="0">
                <a:solidFill>
                  <a:srgbClr val="595959"/>
                </a:solidFill>
              </a:rPr>
              <a:t>Script</a:t>
            </a:r>
            <a:endParaRPr lang="hr-HR" sz="2000" dirty="0" smtClean="0">
              <a:solidFill>
                <a:srgbClr val="595959"/>
              </a:solidFill>
            </a:endParaRPr>
          </a:p>
          <a:p>
            <a:pPr marL="342900" lvl="0" indent="-342900">
              <a:buFont typeface="Arial" charset="0"/>
              <a:buChar char="•"/>
            </a:pPr>
            <a:endParaRPr lang="hr-HR" sz="2000" dirty="0">
              <a:solidFill>
                <a:srgbClr val="595959"/>
              </a:solidFill>
            </a:endParaRPr>
          </a:p>
          <a:p>
            <a:pPr lvl="0"/>
            <a:r>
              <a:rPr lang="hr-HR" sz="2000" dirty="0" smtClean="0">
                <a:solidFill>
                  <a:srgbClr val="595959"/>
                </a:solidFill>
              </a:rPr>
              <a:t>Razvoj proizvoda u fazama</a:t>
            </a:r>
          </a:p>
          <a:p>
            <a:pPr lvl="0"/>
            <a:r>
              <a:rPr lang="hr-HR" sz="2000" dirty="0" smtClean="0">
                <a:solidFill>
                  <a:srgbClr val="595959"/>
                </a:solidFill>
              </a:rPr>
              <a:t>Faza 0 → Faza 1 → Faza 2 → Faza 3</a:t>
            </a:r>
            <a:endParaRPr lang="en-US" sz="2000" dirty="0">
              <a:solidFill>
                <a:srgbClr val="595959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881E-71D7-ED42-92D1-EBF914990611}" type="slidenum">
              <a:rPr lang="en-US" smtClean="0"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lipanj 2015.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3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8374" y="365125"/>
            <a:ext cx="9843052" cy="1325563"/>
          </a:xfrm>
        </p:spPr>
        <p:txBody>
          <a:bodyPr/>
          <a:lstStyle/>
          <a:p>
            <a:r>
              <a:rPr lang="en-US" b="1" dirty="0" err="1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Spajanje</a:t>
            </a:r>
            <a:r>
              <a:rPr lang="en-US" b="1" dirty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b="1" dirty="0" err="1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na</a:t>
            </a:r>
            <a:r>
              <a:rPr lang="en-US" b="1" dirty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b="1" dirty="0" err="1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SmartSocial</a:t>
            </a:r>
            <a:r>
              <a:rPr lang="en-US" b="1" dirty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 API </a:t>
            </a:r>
            <a:r>
              <a:rPr lang="en-US" b="1" dirty="0" err="1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en-US" b="1" dirty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b="1" dirty="0" err="1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dohvat</a:t>
            </a:r>
            <a:r>
              <a:rPr lang="en-US" b="1" dirty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b="1" dirty="0" err="1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podataka</a:t>
            </a:r>
            <a:r>
              <a:rPr lang="en-US" b="1" dirty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b="1" dirty="0" err="1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preko</a:t>
            </a:r>
            <a:r>
              <a:rPr lang="en-US" b="1" dirty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 Web </a:t>
            </a:r>
            <a:r>
              <a:rPr lang="en-US" b="1" dirty="0" err="1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aplikacije</a:t>
            </a:r>
            <a:endParaRPr lang="en-US" sz="2400" b="1" dirty="0">
              <a:solidFill>
                <a:srgbClr val="515673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57" y="859929"/>
            <a:ext cx="562001" cy="5540854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881E-71D7-ED42-92D1-EBF914990611}" type="slidenum">
              <a:rPr lang="en-US" smtClean="0"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lipanj 2015.</a:t>
            </a:r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862" y="1914366"/>
            <a:ext cx="5756275" cy="421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0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8374" y="365125"/>
            <a:ext cx="9843052" cy="1325563"/>
          </a:xfrm>
        </p:spPr>
        <p:txBody>
          <a:bodyPr/>
          <a:lstStyle/>
          <a:p>
            <a:r>
              <a:rPr lang="en-US" b="1" dirty="0" err="1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Spajanje</a:t>
            </a:r>
            <a:r>
              <a:rPr lang="en-US" b="1" dirty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b="1" dirty="0" err="1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na</a:t>
            </a:r>
            <a:r>
              <a:rPr lang="en-US" b="1" dirty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b="1" dirty="0" err="1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SmartSocial</a:t>
            </a:r>
            <a:r>
              <a:rPr lang="en-US" b="1" dirty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 API </a:t>
            </a:r>
            <a:r>
              <a:rPr lang="en-US" b="1" dirty="0" err="1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en-US" b="1" dirty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b="1" dirty="0" err="1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dohvat</a:t>
            </a:r>
            <a:r>
              <a:rPr lang="en-US" b="1" dirty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b="1" dirty="0" err="1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podataka</a:t>
            </a:r>
            <a:r>
              <a:rPr lang="en-US" b="1" dirty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b="1" dirty="0" err="1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preko</a:t>
            </a:r>
            <a:r>
              <a:rPr lang="en-US" b="1" dirty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 Web </a:t>
            </a:r>
            <a:r>
              <a:rPr lang="en-US" b="1" dirty="0" err="1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aplikacije</a:t>
            </a:r>
            <a:endParaRPr lang="en-US" sz="2400" b="1" dirty="0">
              <a:solidFill>
                <a:srgbClr val="515673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57" y="859929"/>
            <a:ext cx="562001" cy="5540854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881E-71D7-ED42-92D1-EBF914990611}" type="slidenum">
              <a:rPr lang="en-US" smtClean="0"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lipanj 2015.</a:t>
            </a:r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670" y="1947863"/>
            <a:ext cx="5534660" cy="1219200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697" y="3623051"/>
            <a:ext cx="7736606" cy="2463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62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8374" y="365125"/>
            <a:ext cx="9843052" cy="1325563"/>
          </a:xfrm>
        </p:spPr>
        <p:txBody>
          <a:bodyPr/>
          <a:lstStyle/>
          <a:p>
            <a:r>
              <a:rPr lang="en-US" b="1" dirty="0" err="1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Spajanje</a:t>
            </a:r>
            <a:r>
              <a:rPr lang="en-US" b="1" dirty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b="1" dirty="0" err="1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na</a:t>
            </a:r>
            <a:r>
              <a:rPr lang="en-US" b="1" dirty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b="1" dirty="0" err="1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SmartSocial</a:t>
            </a:r>
            <a:r>
              <a:rPr lang="en-US" b="1" dirty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 API </a:t>
            </a:r>
            <a:r>
              <a:rPr lang="en-US" b="1" dirty="0" err="1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en-US" b="1" dirty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b="1" dirty="0" err="1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dohvat</a:t>
            </a:r>
            <a:r>
              <a:rPr lang="en-US" b="1" dirty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b="1" dirty="0" err="1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podataka</a:t>
            </a:r>
            <a:r>
              <a:rPr lang="en-US" b="1" dirty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b="1" dirty="0" err="1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preko</a:t>
            </a:r>
            <a:r>
              <a:rPr lang="en-US" b="1" dirty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 Web </a:t>
            </a:r>
            <a:r>
              <a:rPr lang="en-US" b="1" dirty="0" err="1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aplikacije</a:t>
            </a:r>
            <a:endParaRPr lang="en-US" sz="2400" b="1" dirty="0">
              <a:solidFill>
                <a:srgbClr val="515673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57" y="859929"/>
            <a:ext cx="562001" cy="5540854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881E-71D7-ED42-92D1-EBF914990611}" type="slidenum">
              <a:rPr lang="en-US" smtClean="0"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lipanj 2015.</a:t>
            </a:r>
            <a:endParaRPr lang="en-US"/>
          </a:p>
        </p:txBody>
      </p:sp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360" y="2001581"/>
            <a:ext cx="7587280" cy="325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99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8374" y="365125"/>
            <a:ext cx="9843052" cy="1325563"/>
          </a:xfrm>
        </p:spPr>
        <p:txBody>
          <a:bodyPr/>
          <a:lstStyle/>
          <a:p>
            <a:r>
              <a:rPr lang="en-US" b="1" dirty="0" err="1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Zaključak</a:t>
            </a:r>
            <a:endParaRPr lang="en-US" sz="2400" b="1" dirty="0">
              <a:solidFill>
                <a:srgbClr val="515673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57" y="859929"/>
            <a:ext cx="562000" cy="5540854"/>
          </a:xfrm>
        </p:spPr>
      </p:pic>
      <p:sp>
        <p:nvSpPr>
          <p:cNvPr id="6" name="TextBox 5"/>
          <p:cNvSpPr txBox="1"/>
          <p:nvPr/>
        </p:nvSpPr>
        <p:spPr>
          <a:xfrm>
            <a:off x="1898374" y="1796586"/>
            <a:ext cx="82892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charset="0"/>
              <a:buChar char="•"/>
            </a:pPr>
            <a:r>
              <a:rPr lang="en-US" sz="2000" dirty="0" err="1">
                <a:solidFill>
                  <a:srgbClr val="595959"/>
                </a:solidFill>
              </a:rPr>
              <a:t>Uporaba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društvenih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mreža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kao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i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broj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njihovih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korisnika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konstantno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raste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te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su</a:t>
            </a:r>
            <a:r>
              <a:rPr lang="en-US" sz="2000" dirty="0">
                <a:solidFill>
                  <a:srgbClr val="595959"/>
                </a:solidFill>
              </a:rPr>
              <a:t> se </a:t>
            </a:r>
            <a:r>
              <a:rPr lang="en-US" sz="2000" dirty="0" err="1">
                <a:solidFill>
                  <a:srgbClr val="595959"/>
                </a:solidFill>
              </a:rPr>
              <a:t>društvene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mreže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već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davno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prestale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koristiti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samo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za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umrežavanje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ljudi</a:t>
            </a:r>
            <a:r>
              <a:rPr lang="en-US" sz="2000" dirty="0">
                <a:solidFill>
                  <a:srgbClr val="595959"/>
                </a:solidFill>
              </a:rPr>
              <a:t>. </a:t>
            </a:r>
            <a:endParaRPr lang="en-US" sz="2000" dirty="0" smtClean="0">
              <a:solidFill>
                <a:srgbClr val="595959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hr-HR" sz="2000" dirty="0">
                <a:solidFill>
                  <a:srgbClr val="595959"/>
                </a:solidFill>
              </a:rPr>
              <a:t>Kombiniranjem platforme </a:t>
            </a:r>
            <a:r>
              <a:rPr lang="hr-HR" sz="2000" dirty="0" err="1">
                <a:solidFill>
                  <a:srgbClr val="595959"/>
                </a:solidFill>
              </a:rPr>
              <a:t>SmartSocial</a:t>
            </a:r>
            <a:r>
              <a:rPr lang="hr-HR" sz="2000" dirty="0">
                <a:solidFill>
                  <a:srgbClr val="595959"/>
                </a:solidFill>
              </a:rPr>
              <a:t> i dostupnog API-ja sa </a:t>
            </a:r>
            <a:r>
              <a:rPr lang="hr-HR" sz="2000" dirty="0" err="1">
                <a:solidFill>
                  <a:srgbClr val="595959"/>
                </a:solidFill>
              </a:rPr>
              <a:t>SmartSocial</a:t>
            </a:r>
            <a:r>
              <a:rPr lang="hr-HR" sz="2000" dirty="0">
                <a:solidFill>
                  <a:srgbClr val="595959"/>
                </a:solidFill>
              </a:rPr>
              <a:t> </a:t>
            </a:r>
            <a:r>
              <a:rPr lang="hr-HR" sz="2000" dirty="0" err="1">
                <a:solidFill>
                  <a:srgbClr val="595959"/>
                </a:solidFill>
              </a:rPr>
              <a:t>Adsima</a:t>
            </a:r>
            <a:r>
              <a:rPr lang="hr-HR" sz="2000" dirty="0">
                <a:solidFill>
                  <a:srgbClr val="595959"/>
                </a:solidFill>
              </a:rPr>
              <a:t> otvaramo vrata poslovanju zasnovanom na društvenim mrežama, olakšavamo komunikaciju između </a:t>
            </a:r>
            <a:r>
              <a:rPr lang="hr-HR" sz="2000" dirty="0" err="1">
                <a:solidFill>
                  <a:srgbClr val="595959"/>
                </a:solidFill>
              </a:rPr>
              <a:t>brendova</a:t>
            </a:r>
            <a:r>
              <a:rPr lang="hr-HR" sz="2000" dirty="0">
                <a:solidFill>
                  <a:srgbClr val="595959"/>
                </a:solidFill>
              </a:rPr>
              <a:t> i krajnjih korisnika te je činimo direktnom.</a:t>
            </a:r>
          </a:p>
          <a:p>
            <a:pPr marL="342900" indent="-342900">
              <a:buFont typeface="Arial" charset="0"/>
              <a:buChar char="•"/>
            </a:pPr>
            <a:r>
              <a:rPr lang="hr-HR" sz="2000" dirty="0">
                <a:solidFill>
                  <a:srgbClr val="595959"/>
                </a:solidFill>
              </a:rPr>
              <a:t>Poticanje nagradom bez uloženog „truda“ uslugu </a:t>
            </a:r>
            <a:r>
              <a:rPr lang="hr-HR" sz="2000" dirty="0" err="1">
                <a:solidFill>
                  <a:srgbClr val="595959"/>
                </a:solidFill>
              </a:rPr>
              <a:t>SmartSocial</a:t>
            </a:r>
            <a:r>
              <a:rPr lang="hr-HR" sz="2000" dirty="0">
                <a:solidFill>
                  <a:srgbClr val="595959"/>
                </a:solidFill>
              </a:rPr>
              <a:t> </a:t>
            </a:r>
            <a:r>
              <a:rPr lang="hr-HR" sz="2000" dirty="0" err="1">
                <a:solidFill>
                  <a:srgbClr val="595959"/>
                </a:solidFill>
              </a:rPr>
              <a:t>Ads</a:t>
            </a:r>
            <a:r>
              <a:rPr lang="hr-HR" sz="2000" dirty="0">
                <a:solidFill>
                  <a:srgbClr val="595959"/>
                </a:solidFill>
              </a:rPr>
              <a:t> čini privlačnom Internet korisnicima, dok vrijedni podaci o tim korisnicima i njihova dostupnost  uslugu </a:t>
            </a:r>
            <a:r>
              <a:rPr lang="hr-HR" sz="2000" dirty="0" err="1">
                <a:solidFill>
                  <a:srgbClr val="595959"/>
                </a:solidFill>
              </a:rPr>
              <a:t>SmartSocial</a:t>
            </a:r>
            <a:r>
              <a:rPr lang="hr-HR" sz="2000" dirty="0">
                <a:solidFill>
                  <a:srgbClr val="595959"/>
                </a:solidFill>
              </a:rPr>
              <a:t> </a:t>
            </a:r>
            <a:r>
              <a:rPr lang="hr-HR" sz="2000" dirty="0" err="1">
                <a:solidFill>
                  <a:srgbClr val="595959"/>
                </a:solidFill>
              </a:rPr>
              <a:t>Ads</a:t>
            </a:r>
            <a:r>
              <a:rPr lang="hr-HR" sz="2000" dirty="0">
                <a:solidFill>
                  <a:srgbClr val="595959"/>
                </a:solidFill>
              </a:rPr>
              <a:t> čini privlačnom zastupnicima proizvoda i tvrtkama. </a:t>
            </a:r>
          </a:p>
          <a:p>
            <a:pPr marL="342900" lvl="0" indent="-342900">
              <a:buFont typeface="Arial" charset="0"/>
              <a:buChar char="•"/>
            </a:pPr>
            <a:endParaRPr lang="en-US" sz="2000" dirty="0">
              <a:solidFill>
                <a:srgbClr val="595959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881E-71D7-ED42-92D1-EBF914990611}" type="slidenum">
              <a:rPr lang="en-US" smtClean="0"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lipanj 2015.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79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8374" y="365125"/>
            <a:ext cx="9843052" cy="1325563"/>
          </a:xfrm>
        </p:spPr>
        <p:txBody>
          <a:bodyPr/>
          <a:lstStyle/>
          <a:p>
            <a:r>
              <a:rPr lang="en-US" b="1" dirty="0" err="1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Uvod</a:t>
            </a:r>
            <a:endParaRPr lang="en-US" b="1" dirty="0">
              <a:solidFill>
                <a:srgbClr val="515673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57" y="859911"/>
            <a:ext cx="562003" cy="5540890"/>
          </a:xfrm>
        </p:spPr>
      </p:pic>
      <p:sp>
        <p:nvSpPr>
          <p:cNvPr id="6" name="TextBox 5"/>
          <p:cNvSpPr txBox="1"/>
          <p:nvPr/>
        </p:nvSpPr>
        <p:spPr>
          <a:xfrm>
            <a:off x="1898374" y="1717073"/>
            <a:ext cx="828923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515673"/>
                </a:solidFill>
              </a:rPr>
              <a:t>CILJ: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595959"/>
                </a:solidFill>
              </a:rPr>
              <a:t>Razrada</a:t>
            </a:r>
            <a:r>
              <a:rPr lang="en-US" sz="2000" dirty="0" smtClean="0">
                <a:solidFill>
                  <a:srgbClr val="595959"/>
                </a:solidFill>
              </a:rPr>
              <a:t> </a:t>
            </a:r>
            <a:r>
              <a:rPr lang="en-US" sz="2000" dirty="0" err="1" smtClean="0">
                <a:solidFill>
                  <a:srgbClr val="595959"/>
                </a:solidFill>
              </a:rPr>
              <a:t>inovativne</a:t>
            </a:r>
            <a:r>
              <a:rPr lang="en-US" sz="2000" dirty="0" smtClean="0">
                <a:solidFill>
                  <a:srgbClr val="595959"/>
                </a:solidFill>
              </a:rPr>
              <a:t> </a:t>
            </a:r>
            <a:r>
              <a:rPr lang="en-US" sz="2000" dirty="0" err="1" smtClean="0">
                <a:solidFill>
                  <a:srgbClr val="595959"/>
                </a:solidFill>
              </a:rPr>
              <a:t>usluge</a:t>
            </a:r>
            <a:r>
              <a:rPr lang="en-US" sz="2000" dirty="0" smtClean="0">
                <a:solidFill>
                  <a:srgbClr val="595959"/>
                </a:solidFill>
              </a:rPr>
              <a:t> </a:t>
            </a:r>
            <a:r>
              <a:rPr lang="en-US" sz="2000" dirty="0" err="1" smtClean="0">
                <a:solidFill>
                  <a:srgbClr val="595959"/>
                </a:solidFill>
              </a:rPr>
              <a:t>koja</a:t>
            </a:r>
            <a:r>
              <a:rPr lang="en-US" sz="2000" dirty="0" smtClean="0">
                <a:solidFill>
                  <a:srgbClr val="595959"/>
                </a:solidFill>
              </a:rPr>
              <a:t> se </a:t>
            </a:r>
            <a:r>
              <a:rPr lang="en-US" sz="2000" dirty="0" err="1" smtClean="0">
                <a:solidFill>
                  <a:srgbClr val="595959"/>
                </a:solidFill>
              </a:rPr>
              <a:t>temelji</a:t>
            </a:r>
            <a:r>
              <a:rPr lang="en-US" sz="2000" dirty="0" smtClean="0">
                <a:solidFill>
                  <a:srgbClr val="595959"/>
                </a:solidFill>
              </a:rPr>
              <a:t> </a:t>
            </a:r>
            <a:r>
              <a:rPr lang="en-US" sz="2000" dirty="0" err="1" smtClean="0">
                <a:solidFill>
                  <a:srgbClr val="595959"/>
                </a:solidFill>
              </a:rPr>
              <a:t>na</a:t>
            </a:r>
            <a:r>
              <a:rPr lang="en-US" sz="2000" dirty="0" smtClean="0">
                <a:solidFill>
                  <a:srgbClr val="595959"/>
                </a:solidFill>
              </a:rPr>
              <a:t> </a:t>
            </a:r>
            <a:r>
              <a:rPr lang="en-US" sz="2000" dirty="0" err="1" smtClean="0">
                <a:solidFill>
                  <a:srgbClr val="595959"/>
                </a:solidFill>
              </a:rPr>
              <a:t>platformi</a:t>
            </a:r>
            <a:r>
              <a:rPr lang="en-US" sz="2000" dirty="0" smtClean="0">
                <a:solidFill>
                  <a:srgbClr val="595959"/>
                </a:solidFill>
              </a:rPr>
              <a:t> </a:t>
            </a:r>
            <a:r>
              <a:rPr lang="en-US" sz="2000" dirty="0" err="1" smtClean="0">
                <a:solidFill>
                  <a:srgbClr val="595959"/>
                </a:solidFill>
              </a:rPr>
              <a:t>SmartSocial</a:t>
            </a:r>
            <a:endParaRPr lang="en-US" sz="2000" dirty="0" smtClean="0">
              <a:solidFill>
                <a:srgbClr val="595959"/>
              </a:solidFill>
            </a:endParaRPr>
          </a:p>
          <a:p>
            <a:endParaRPr lang="en-US" sz="2000" dirty="0">
              <a:solidFill>
                <a:srgbClr val="595959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rgbClr val="595959"/>
                </a:solidFill>
              </a:rPr>
              <a:t>2014. </a:t>
            </a:r>
            <a:r>
              <a:rPr lang="en-US" sz="2000" dirty="0" err="1" smtClean="0">
                <a:solidFill>
                  <a:srgbClr val="595959"/>
                </a:solidFill>
              </a:rPr>
              <a:t>godine</a:t>
            </a:r>
            <a:r>
              <a:rPr lang="en-US" sz="2000" dirty="0" smtClean="0">
                <a:solidFill>
                  <a:srgbClr val="595959"/>
                </a:solidFill>
              </a:rPr>
              <a:t> 2.13 </a:t>
            </a:r>
            <a:r>
              <a:rPr lang="en-US" sz="2000" dirty="0" err="1" smtClean="0">
                <a:solidFill>
                  <a:srgbClr val="595959"/>
                </a:solidFill>
              </a:rPr>
              <a:t>milijarde</a:t>
            </a:r>
            <a:r>
              <a:rPr lang="en-US" sz="2000" dirty="0" smtClean="0">
                <a:solidFill>
                  <a:srgbClr val="595959"/>
                </a:solidFill>
              </a:rPr>
              <a:t> </a:t>
            </a:r>
            <a:r>
              <a:rPr lang="en-US" sz="2000" dirty="0" err="1" smtClean="0">
                <a:solidFill>
                  <a:srgbClr val="595959"/>
                </a:solidFill>
              </a:rPr>
              <a:t>korisnika</a:t>
            </a:r>
            <a:r>
              <a:rPr lang="en-US" sz="2000" dirty="0" smtClean="0">
                <a:solidFill>
                  <a:srgbClr val="595959"/>
                </a:solidFill>
              </a:rPr>
              <a:t> </a:t>
            </a:r>
            <a:r>
              <a:rPr lang="en-US" sz="2000" dirty="0" err="1" smtClean="0">
                <a:solidFill>
                  <a:srgbClr val="595959"/>
                </a:solidFill>
              </a:rPr>
              <a:t>društvenih</a:t>
            </a:r>
            <a:r>
              <a:rPr lang="en-US" sz="2000" dirty="0" smtClean="0">
                <a:solidFill>
                  <a:srgbClr val="595959"/>
                </a:solidFill>
              </a:rPr>
              <a:t> </a:t>
            </a:r>
            <a:r>
              <a:rPr lang="en-US" sz="2000" dirty="0" err="1" smtClean="0">
                <a:solidFill>
                  <a:srgbClr val="595959"/>
                </a:solidFill>
              </a:rPr>
              <a:t>mreža</a:t>
            </a:r>
            <a:endParaRPr lang="en-US" sz="2000" dirty="0" smtClean="0">
              <a:solidFill>
                <a:srgbClr val="595959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solidFill>
                  <a:srgbClr val="595959"/>
                </a:solidFill>
              </a:rPr>
              <a:t>2018. </a:t>
            </a:r>
            <a:r>
              <a:rPr lang="en-US" sz="2000" dirty="0" err="1" smtClean="0">
                <a:solidFill>
                  <a:srgbClr val="595959"/>
                </a:solidFill>
              </a:rPr>
              <a:t>godine</a:t>
            </a:r>
            <a:r>
              <a:rPr lang="en-US" sz="2000" dirty="0" smtClean="0">
                <a:solidFill>
                  <a:srgbClr val="595959"/>
                </a:solidFill>
              </a:rPr>
              <a:t> 2.44 </a:t>
            </a:r>
            <a:r>
              <a:rPr lang="en-US" sz="2000" dirty="0" err="1" smtClean="0">
                <a:solidFill>
                  <a:srgbClr val="595959"/>
                </a:solidFill>
              </a:rPr>
              <a:t>milijarde</a:t>
            </a:r>
            <a:r>
              <a:rPr lang="en-US" sz="2000" dirty="0" smtClean="0">
                <a:solidFill>
                  <a:srgbClr val="595959"/>
                </a:solidFill>
              </a:rPr>
              <a:t> </a:t>
            </a:r>
            <a:r>
              <a:rPr lang="en-US" sz="2000" dirty="0" err="1" smtClean="0">
                <a:solidFill>
                  <a:srgbClr val="595959"/>
                </a:solidFill>
              </a:rPr>
              <a:t>korisnika</a:t>
            </a:r>
            <a:r>
              <a:rPr lang="en-US" sz="2000" dirty="0" smtClean="0">
                <a:solidFill>
                  <a:srgbClr val="595959"/>
                </a:solidFill>
              </a:rPr>
              <a:t> </a:t>
            </a:r>
            <a:r>
              <a:rPr lang="en-US" sz="2000" dirty="0" err="1" smtClean="0">
                <a:solidFill>
                  <a:srgbClr val="595959"/>
                </a:solidFill>
              </a:rPr>
              <a:t>društvenih</a:t>
            </a:r>
            <a:r>
              <a:rPr lang="en-US" sz="2000" dirty="0" smtClean="0">
                <a:solidFill>
                  <a:srgbClr val="595959"/>
                </a:solidFill>
              </a:rPr>
              <a:t> </a:t>
            </a:r>
            <a:r>
              <a:rPr lang="en-US" sz="2000" dirty="0" err="1" smtClean="0">
                <a:solidFill>
                  <a:srgbClr val="595959"/>
                </a:solidFill>
              </a:rPr>
              <a:t>mreža</a:t>
            </a:r>
            <a:endParaRPr lang="en-US" sz="2000" dirty="0" smtClean="0">
              <a:solidFill>
                <a:srgbClr val="595959"/>
              </a:solidFill>
            </a:endParaRPr>
          </a:p>
          <a:p>
            <a:pPr marL="342900" indent="-342900">
              <a:buFont typeface="Arial" charset="0"/>
              <a:buChar char="•"/>
            </a:pPr>
            <a:endParaRPr lang="en-US" sz="2000" dirty="0">
              <a:solidFill>
                <a:srgbClr val="595959"/>
              </a:solidFill>
            </a:endParaRPr>
          </a:p>
          <a:p>
            <a:r>
              <a:rPr lang="en-US" sz="2000" b="1" dirty="0" smtClean="0">
                <a:solidFill>
                  <a:srgbClr val="515673"/>
                </a:solidFill>
              </a:rPr>
              <a:t>Facebook: </a:t>
            </a:r>
            <a:r>
              <a:rPr lang="en-US" sz="2000" dirty="0" smtClean="0">
                <a:solidFill>
                  <a:srgbClr val="595959"/>
                </a:solidFill>
              </a:rPr>
              <a:t>1.415 </a:t>
            </a:r>
            <a:r>
              <a:rPr lang="en-US" sz="2000" dirty="0" err="1" smtClean="0">
                <a:solidFill>
                  <a:srgbClr val="595959"/>
                </a:solidFill>
              </a:rPr>
              <a:t>milijarde</a:t>
            </a:r>
            <a:r>
              <a:rPr lang="en-US" sz="2000" dirty="0" smtClean="0">
                <a:solidFill>
                  <a:srgbClr val="595959"/>
                </a:solidFill>
              </a:rPr>
              <a:t> </a:t>
            </a:r>
            <a:r>
              <a:rPr lang="en-US" sz="2000" dirty="0" err="1" smtClean="0">
                <a:solidFill>
                  <a:srgbClr val="595959"/>
                </a:solidFill>
              </a:rPr>
              <a:t>korisnika</a:t>
            </a:r>
            <a:endParaRPr lang="en-US" sz="2000" b="1" dirty="0" smtClean="0">
              <a:solidFill>
                <a:srgbClr val="595959"/>
              </a:solidFill>
            </a:endParaRPr>
          </a:p>
          <a:p>
            <a:r>
              <a:rPr lang="en-US" sz="2000" b="1" dirty="0" smtClean="0">
                <a:solidFill>
                  <a:srgbClr val="515673"/>
                </a:solidFill>
              </a:rPr>
              <a:t>LinkedIn: </a:t>
            </a:r>
            <a:r>
              <a:rPr lang="en-US" sz="2000" dirty="0" smtClean="0">
                <a:solidFill>
                  <a:srgbClr val="595959"/>
                </a:solidFill>
              </a:rPr>
              <a:t>347 </a:t>
            </a:r>
            <a:r>
              <a:rPr lang="en-US" sz="2000" dirty="0" err="1" smtClean="0">
                <a:solidFill>
                  <a:srgbClr val="595959"/>
                </a:solidFill>
              </a:rPr>
              <a:t>milijuna</a:t>
            </a:r>
            <a:r>
              <a:rPr lang="en-US" sz="2000" dirty="0" smtClean="0">
                <a:solidFill>
                  <a:srgbClr val="595959"/>
                </a:solidFill>
              </a:rPr>
              <a:t> </a:t>
            </a:r>
            <a:r>
              <a:rPr lang="en-US" sz="2000" dirty="0" err="1" smtClean="0">
                <a:solidFill>
                  <a:srgbClr val="595959"/>
                </a:solidFill>
              </a:rPr>
              <a:t>korisnika</a:t>
            </a:r>
            <a:endParaRPr lang="en-US" sz="2000" b="1" dirty="0" smtClean="0">
              <a:solidFill>
                <a:srgbClr val="595959"/>
              </a:solidFill>
            </a:endParaRPr>
          </a:p>
          <a:p>
            <a:r>
              <a:rPr lang="en-US" sz="2000" b="1" dirty="0" smtClean="0">
                <a:solidFill>
                  <a:srgbClr val="515673"/>
                </a:solidFill>
              </a:rPr>
              <a:t>Google+: </a:t>
            </a:r>
            <a:r>
              <a:rPr lang="en-US" sz="2000" dirty="0" smtClean="0">
                <a:solidFill>
                  <a:srgbClr val="595959"/>
                </a:solidFill>
              </a:rPr>
              <a:t>300 </a:t>
            </a:r>
            <a:r>
              <a:rPr lang="en-US" sz="2000" dirty="0" err="1" smtClean="0">
                <a:solidFill>
                  <a:srgbClr val="595959"/>
                </a:solidFill>
              </a:rPr>
              <a:t>milijuna</a:t>
            </a:r>
            <a:endParaRPr lang="en-US" sz="2000" b="1" dirty="0" smtClean="0">
              <a:solidFill>
                <a:srgbClr val="595959"/>
              </a:solidFill>
            </a:endParaRPr>
          </a:p>
          <a:p>
            <a:r>
              <a:rPr lang="en-US" sz="2000" b="1" dirty="0" smtClean="0">
                <a:solidFill>
                  <a:srgbClr val="515673"/>
                </a:solidFill>
              </a:rPr>
              <a:t>Twitter: </a:t>
            </a:r>
            <a:r>
              <a:rPr lang="en-US" sz="2000" dirty="0" smtClean="0">
                <a:solidFill>
                  <a:srgbClr val="595959"/>
                </a:solidFill>
              </a:rPr>
              <a:t>288 </a:t>
            </a:r>
            <a:r>
              <a:rPr lang="en-US" sz="2000" dirty="0" err="1" smtClean="0">
                <a:solidFill>
                  <a:srgbClr val="595959"/>
                </a:solidFill>
              </a:rPr>
              <a:t>milijuna</a:t>
            </a:r>
            <a:endParaRPr lang="en-US" sz="2000" b="1" dirty="0" smtClean="0">
              <a:solidFill>
                <a:srgbClr val="595959"/>
              </a:solidFill>
            </a:endParaRPr>
          </a:p>
          <a:p>
            <a:pPr marL="342900" indent="-342900">
              <a:buFont typeface="Arial" charset="0"/>
              <a:buChar char="•"/>
            </a:pPr>
            <a:endParaRPr lang="en-US" sz="2000" dirty="0">
              <a:solidFill>
                <a:srgbClr val="595959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881E-71D7-ED42-92D1-EBF914990611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lipanj 2015.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0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057" y="3066964"/>
            <a:ext cx="984305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dirty="0" err="1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Pitanja</a:t>
            </a:r>
            <a:r>
              <a:rPr lang="en-US" sz="8000" b="1" dirty="0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?</a:t>
            </a:r>
            <a:br>
              <a:rPr lang="en-US" sz="8000" b="1" dirty="0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en-US" sz="2200" dirty="0" err="1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Hvala</a:t>
            </a:r>
            <a:r>
              <a:rPr lang="en-US" sz="2200" dirty="0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200" dirty="0" err="1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na</a:t>
            </a:r>
            <a:r>
              <a:rPr lang="en-US" sz="2200" dirty="0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200" dirty="0" err="1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slušanju</a:t>
            </a:r>
            <a:endParaRPr lang="en-US" sz="2200" dirty="0">
              <a:solidFill>
                <a:srgbClr val="515673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57" y="859933"/>
            <a:ext cx="562000" cy="554084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881E-71D7-ED42-92D1-EBF914990611}" type="slidenum">
              <a:rPr lang="en-US" smtClean="0"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lipanj 2015.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5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8374" y="365125"/>
            <a:ext cx="9843052" cy="1325563"/>
          </a:xfrm>
        </p:spPr>
        <p:txBody>
          <a:bodyPr/>
          <a:lstStyle/>
          <a:p>
            <a:r>
              <a:rPr lang="en-US" b="1" dirty="0" err="1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Platforma</a:t>
            </a:r>
            <a:r>
              <a:rPr lang="en-US" b="1" dirty="0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b="1" dirty="0" err="1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SmartSocial</a:t>
            </a:r>
            <a:endParaRPr lang="en-US" b="1" dirty="0">
              <a:solidFill>
                <a:srgbClr val="515673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57" y="859919"/>
            <a:ext cx="562003" cy="5540874"/>
          </a:xfrm>
        </p:spPr>
      </p:pic>
      <p:sp>
        <p:nvSpPr>
          <p:cNvPr id="6" name="TextBox 5"/>
          <p:cNvSpPr txBox="1"/>
          <p:nvPr/>
        </p:nvSpPr>
        <p:spPr>
          <a:xfrm>
            <a:off x="1898374" y="1717073"/>
            <a:ext cx="828923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err="1">
                <a:solidFill>
                  <a:srgbClr val="595959"/>
                </a:solidFill>
              </a:rPr>
              <a:t>P</a:t>
            </a:r>
            <a:r>
              <a:rPr lang="en-US" sz="2000" dirty="0" err="1" smtClean="0">
                <a:solidFill>
                  <a:srgbClr val="595959"/>
                </a:solidFill>
              </a:rPr>
              <a:t>latforma</a:t>
            </a:r>
            <a:r>
              <a:rPr lang="en-US" sz="2000" dirty="0" smtClean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za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umrežavanje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mobilnih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korisnika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koja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koristi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napredne</a:t>
            </a:r>
            <a:r>
              <a:rPr lang="en-US" sz="2000" dirty="0">
                <a:solidFill>
                  <a:srgbClr val="595959"/>
                </a:solidFill>
              </a:rPr>
              <a:t> profile </a:t>
            </a:r>
            <a:r>
              <a:rPr lang="en-US" sz="2000" dirty="0" err="1">
                <a:solidFill>
                  <a:srgbClr val="595959"/>
                </a:solidFill>
              </a:rPr>
              <a:t>korisnika</a:t>
            </a:r>
            <a:r>
              <a:rPr lang="en-US" sz="2000" dirty="0">
                <a:solidFill>
                  <a:srgbClr val="595959"/>
                </a:solidFill>
              </a:rPr>
              <a:t> da bi </a:t>
            </a:r>
            <a:r>
              <a:rPr lang="en-US" sz="2000" dirty="0" err="1">
                <a:solidFill>
                  <a:srgbClr val="595959"/>
                </a:solidFill>
              </a:rPr>
              <a:t>pružila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nove</a:t>
            </a:r>
            <a:r>
              <a:rPr lang="en-US" sz="2000" dirty="0">
                <a:solidFill>
                  <a:srgbClr val="595959"/>
                </a:solidFill>
              </a:rPr>
              <a:t>, </a:t>
            </a:r>
            <a:r>
              <a:rPr lang="en-US" sz="2000" dirty="0" err="1">
                <a:solidFill>
                  <a:srgbClr val="595959"/>
                </a:solidFill>
              </a:rPr>
              <a:t>izvedene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spoznaje</a:t>
            </a:r>
            <a:r>
              <a:rPr lang="en-US" sz="2000" dirty="0">
                <a:solidFill>
                  <a:srgbClr val="595959"/>
                </a:solidFill>
              </a:rPr>
              <a:t> o </a:t>
            </a:r>
            <a:r>
              <a:rPr lang="en-US" sz="2000" dirty="0" err="1">
                <a:solidFill>
                  <a:srgbClr val="595959"/>
                </a:solidFill>
              </a:rPr>
              <a:t>korisnicima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informacijskih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i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komunikacijskih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sustava</a:t>
            </a:r>
            <a:r>
              <a:rPr lang="en-US" sz="2000" dirty="0">
                <a:solidFill>
                  <a:srgbClr val="595959"/>
                </a:solidFill>
              </a:rPr>
              <a:t>. </a:t>
            </a:r>
            <a:endParaRPr lang="en-US" sz="2000" dirty="0" smtClean="0">
              <a:solidFill>
                <a:srgbClr val="595959"/>
              </a:solidFill>
            </a:endParaRPr>
          </a:p>
          <a:p>
            <a:pPr marL="342900" indent="-342900">
              <a:buFont typeface="Arial" charset="0"/>
              <a:buChar char="•"/>
            </a:pPr>
            <a:endParaRPr lang="en-US" sz="2000" dirty="0">
              <a:solidFill>
                <a:srgbClr val="595959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hr-HR" sz="2000" b="1" dirty="0" err="1">
                <a:solidFill>
                  <a:srgbClr val="515673"/>
                </a:solidFill>
              </a:rPr>
              <a:t>SmartSocial</a:t>
            </a:r>
            <a:r>
              <a:rPr lang="hr-HR" sz="2000" b="1" dirty="0">
                <a:solidFill>
                  <a:srgbClr val="515673"/>
                </a:solidFill>
              </a:rPr>
              <a:t> API </a:t>
            </a:r>
            <a:r>
              <a:rPr lang="hr-HR" sz="2000" dirty="0">
                <a:solidFill>
                  <a:srgbClr val="595959"/>
                </a:solidFill>
              </a:rPr>
              <a:t>je programsko sučelje kojeg koriste strani programi i servisi da bi pristupili i dobili podatke o naprednih korisničkim profilima preko </a:t>
            </a:r>
            <a:r>
              <a:rPr lang="hr-HR" sz="2000" dirty="0" err="1">
                <a:solidFill>
                  <a:srgbClr val="595959"/>
                </a:solidFill>
              </a:rPr>
              <a:t>SSPa</a:t>
            </a:r>
            <a:r>
              <a:rPr lang="hr-HR" sz="2000" dirty="0" smtClean="0">
                <a:solidFill>
                  <a:srgbClr val="595959"/>
                </a:solidFill>
              </a:rPr>
              <a:t>.</a:t>
            </a:r>
          </a:p>
          <a:p>
            <a:pPr marL="342900" indent="-342900">
              <a:buFont typeface="Arial" charset="0"/>
              <a:buChar char="•"/>
            </a:pPr>
            <a:endParaRPr lang="hr-HR" sz="2000" dirty="0">
              <a:solidFill>
                <a:srgbClr val="595959"/>
              </a:solidFill>
            </a:endParaRPr>
          </a:p>
          <a:p>
            <a:pPr marL="342900" indent="-342900">
              <a:buFont typeface="Arial" charset="0"/>
              <a:buChar char="•"/>
            </a:pPr>
            <a:endParaRPr lang="hr-HR" sz="2000" dirty="0">
              <a:solidFill>
                <a:srgbClr val="595959"/>
              </a:solidFill>
            </a:endParaRPr>
          </a:p>
          <a:p>
            <a:pPr marL="342900" indent="-342900">
              <a:buFont typeface="Arial" charset="0"/>
              <a:buChar char="•"/>
            </a:pPr>
            <a:endParaRPr lang="en-US" sz="2000" dirty="0">
              <a:solidFill>
                <a:srgbClr val="595959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881E-71D7-ED42-92D1-EBF914990611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lipanj 2015.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9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8374" y="365125"/>
            <a:ext cx="9843052" cy="1325563"/>
          </a:xfrm>
        </p:spPr>
        <p:txBody>
          <a:bodyPr/>
          <a:lstStyle/>
          <a:p>
            <a:r>
              <a:rPr lang="en-US" b="1" dirty="0" err="1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Platforma</a:t>
            </a:r>
            <a:r>
              <a:rPr lang="en-US" b="1" dirty="0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b="1" dirty="0" err="1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SmartSocial</a:t>
            </a:r>
            <a:endParaRPr lang="en-US" b="1" dirty="0">
              <a:solidFill>
                <a:srgbClr val="515673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57" y="859919"/>
            <a:ext cx="562003" cy="5540874"/>
          </a:xfr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724" y="1687256"/>
            <a:ext cx="4299502" cy="452112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881E-71D7-ED42-92D1-EBF914990611}" type="slidenum">
              <a:rPr lang="en-US" smtClean="0"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lipanj 2015.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2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8374" y="365125"/>
            <a:ext cx="9843052" cy="1325563"/>
          </a:xfrm>
        </p:spPr>
        <p:txBody>
          <a:bodyPr/>
          <a:lstStyle/>
          <a:p>
            <a:r>
              <a:rPr lang="en-US" b="1" dirty="0" err="1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SmartSocial</a:t>
            </a:r>
            <a:r>
              <a:rPr lang="en-US" b="1" dirty="0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 Ads</a:t>
            </a:r>
            <a:endParaRPr lang="en-US" b="1" dirty="0">
              <a:solidFill>
                <a:srgbClr val="515673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57" y="859919"/>
            <a:ext cx="562002" cy="5540874"/>
          </a:xfrm>
        </p:spPr>
      </p:pic>
      <p:sp>
        <p:nvSpPr>
          <p:cNvPr id="6" name="TextBox 5"/>
          <p:cNvSpPr txBox="1"/>
          <p:nvPr/>
        </p:nvSpPr>
        <p:spPr>
          <a:xfrm>
            <a:off x="1898374" y="1717073"/>
            <a:ext cx="82892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solidFill>
                  <a:srgbClr val="595959"/>
                </a:solidFill>
              </a:rPr>
              <a:t>Usluga je zamišljena kao sustav </a:t>
            </a:r>
            <a:r>
              <a:rPr lang="hr-HR" sz="2000" b="1" dirty="0">
                <a:solidFill>
                  <a:srgbClr val="515673"/>
                </a:solidFill>
              </a:rPr>
              <a:t>direktnog oglašavanja </a:t>
            </a:r>
            <a:r>
              <a:rPr lang="hr-HR" sz="2000" dirty="0">
                <a:solidFill>
                  <a:srgbClr val="595959"/>
                </a:solidFill>
              </a:rPr>
              <a:t>između </a:t>
            </a:r>
            <a:r>
              <a:rPr lang="hr-HR" sz="2000" b="1" dirty="0">
                <a:solidFill>
                  <a:srgbClr val="515673"/>
                </a:solidFill>
              </a:rPr>
              <a:t>zastupnika proizvoda </a:t>
            </a:r>
            <a:r>
              <a:rPr lang="hr-HR" sz="2000" dirty="0">
                <a:solidFill>
                  <a:srgbClr val="595959"/>
                </a:solidFill>
              </a:rPr>
              <a:t>i </a:t>
            </a:r>
            <a:r>
              <a:rPr lang="hr-HR" sz="2000" b="1" dirty="0">
                <a:solidFill>
                  <a:srgbClr val="515673"/>
                </a:solidFill>
              </a:rPr>
              <a:t>Internet korisnika </a:t>
            </a:r>
            <a:r>
              <a:rPr lang="hr-HR" sz="2000" dirty="0">
                <a:solidFill>
                  <a:srgbClr val="595959"/>
                </a:solidFill>
              </a:rPr>
              <a:t>pri kojem dolazi do razmjene ponude u obliku pogodnosti definirane od strane zastupnika proizvoda za tražene aktivnosti na društvenim mrežama od strane korisnika. </a:t>
            </a:r>
          </a:p>
          <a:p>
            <a:pPr marL="342900" indent="-342900">
              <a:buFont typeface="Arial" charset="0"/>
              <a:buChar char="•"/>
            </a:pPr>
            <a:endParaRPr lang="hr-HR" sz="2000" dirty="0">
              <a:solidFill>
                <a:srgbClr val="595959"/>
              </a:solidFill>
            </a:endParaRPr>
          </a:p>
          <a:p>
            <a:pPr marL="342900" indent="-342900">
              <a:buFont typeface="Arial" charset="0"/>
              <a:buChar char="•"/>
            </a:pPr>
            <a:endParaRPr lang="en-US" sz="2000" dirty="0">
              <a:solidFill>
                <a:srgbClr val="595959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881E-71D7-ED42-92D1-EBF914990611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lipanj 2015.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59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8374" y="365125"/>
            <a:ext cx="9843052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Internet </a:t>
            </a:r>
            <a:r>
              <a:rPr lang="en-US" b="1" dirty="0" err="1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korisnik</a:t>
            </a:r>
            <a:endParaRPr lang="en-US" b="1" dirty="0">
              <a:solidFill>
                <a:srgbClr val="515673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57" y="859919"/>
            <a:ext cx="562002" cy="5540874"/>
          </a:xfrm>
        </p:spPr>
      </p:pic>
      <p:sp>
        <p:nvSpPr>
          <p:cNvPr id="6" name="TextBox 5"/>
          <p:cNvSpPr txBox="1"/>
          <p:nvPr/>
        </p:nvSpPr>
        <p:spPr>
          <a:xfrm>
            <a:off x="1898374" y="1717073"/>
            <a:ext cx="82892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err="1">
                <a:solidFill>
                  <a:srgbClr val="595959"/>
                </a:solidFill>
              </a:rPr>
              <a:t>Osobe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koje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aktivno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koriste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društvene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mreže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smtClean="0">
                <a:solidFill>
                  <a:srgbClr val="595959"/>
                </a:solidFill>
              </a:rPr>
              <a:t>(Twitter</a:t>
            </a:r>
            <a:r>
              <a:rPr lang="en-US" sz="2000" dirty="0">
                <a:solidFill>
                  <a:srgbClr val="595959"/>
                </a:solidFill>
              </a:rPr>
              <a:t>, Facebook, </a:t>
            </a:r>
            <a:r>
              <a:rPr lang="en-US" sz="2000" dirty="0" smtClean="0">
                <a:solidFill>
                  <a:srgbClr val="595959"/>
                </a:solidFill>
              </a:rPr>
              <a:t>Instagram) </a:t>
            </a:r>
            <a:r>
              <a:rPr lang="en-US" sz="2000" dirty="0">
                <a:solidFill>
                  <a:srgbClr val="595959"/>
                </a:solidFill>
              </a:rPr>
              <a:t>s </a:t>
            </a:r>
            <a:r>
              <a:rPr lang="en-US" sz="2000" dirty="0" err="1">
                <a:solidFill>
                  <a:srgbClr val="595959"/>
                </a:solidFill>
              </a:rPr>
              <a:t>naglaskom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na</a:t>
            </a:r>
            <a:r>
              <a:rPr lang="en-US" sz="2000" dirty="0">
                <a:solidFill>
                  <a:srgbClr val="595959"/>
                </a:solidFill>
              </a:rPr>
              <a:t> Facebook</a:t>
            </a:r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374" y="2847022"/>
            <a:ext cx="5756275" cy="344995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881E-71D7-ED42-92D1-EBF914990611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lipanj 2015.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8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8374" y="365125"/>
            <a:ext cx="9843052" cy="1325563"/>
          </a:xfrm>
        </p:spPr>
        <p:txBody>
          <a:bodyPr/>
          <a:lstStyle/>
          <a:p>
            <a:r>
              <a:rPr lang="en-US" b="1" dirty="0" err="1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Zastupnik</a:t>
            </a:r>
            <a:r>
              <a:rPr lang="en-US" b="1" dirty="0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b="1" dirty="0" err="1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proizvoda</a:t>
            </a:r>
            <a:endParaRPr lang="en-US" b="1" dirty="0">
              <a:solidFill>
                <a:srgbClr val="515673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57" y="859919"/>
            <a:ext cx="562002" cy="5540874"/>
          </a:xfrm>
        </p:spPr>
      </p:pic>
      <p:sp>
        <p:nvSpPr>
          <p:cNvPr id="6" name="TextBox 5"/>
          <p:cNvSpPr txBox="1"/>
          <p:nvPr/>
        </p:nvSpPr>
        <p:spPr>
          <a:xfrm>
            <a:off x="1898374" y="1717073"/>
            <a:ext cx="82892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err="1">
                <a:solidFill>
                  <a:srgbClr val="595959"/>
                </a:solidFill>
              </a:rPr>
              <a:t>Osobe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koje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su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zaposlene</a:t>
            </a:r>
            <a:r>
              <a:rPr lang="en-US" sz="2000" dirty="0">
                <a:solidFill>
                  <a:srgbClr val="595959"/>
                </a:solidFill>
              </a:rPr>
              <a:t> u </a:t>
            </a:r>
            <a:r>
              <a:rPr lang="en-US" sz="2000" dirty="0" err="1">
                <a:solidFill>
                  <a:srgbClr val="595959"/>
                </a:solidFill>
              </a:rPr>
              <a:t>bilo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kakvoj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tvrtki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koja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za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rast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i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razvoj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iziskuje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marketinške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 smtClean="0">
                <a:solidFill>
                  <a:srgbClr val="595959"/>
                </a:solidFill>
              </a:rPr>
              <a:t>aktivnost</a:t>
            </a:r>
            <a:r>
              <a:rPr lang="en-US" sz="2000" dirty="0" smtClean="0">
                <a:solidFill>
                  <a:srgbClr val="595959"/>
                </a:solidFill>
              </a:rPr>
              <a:t>.</a:t>
            </a:r>
          </a:p>
          <a:p>
            <a:pPr marL="342900" indent="-342900">
              <a:buFont typeface="Arial" charset="0"/>
              <a:buChar char="•"/>
            </a:pPr>
            <a:endParaRPr lang="en-US" sz="2000" dirty="0">
              <a:solidFill>
                <a:srgbClr val="595959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374" y="2759121"/>
            <a:ext cx="7752522" cy="342000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881E-71D7-ED42-92D1-EBF914990611}" type="slidenum">
              <a:rPr lang="en-US" smtClean="0"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lipanj 2015.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8374" y="365125"/>
            <a:ext cx="9843052" cy="1325563"/>
          </a:xfrm>
        </p:spPr>
        <p:txBody>
          <a:bodyPr/>
          <a:lstStyle/>
          <a:p>
            <a:r>
              <a:rPr lang="en-US" b="1" dirty="0" err="1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Zastupnik</a:t>
            </a:r>
            <a:r>
              <a:rPr lang="en-US" b="1" dirty="0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b="1" dirty="0" err="1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proizvoda</a:t>
            </a:r>
            <a:r>
              <a:rPr lang="en-US" b="1" dirty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/>
            </a:r>
            <a:br>
              <a:rPr lang="en-US" b="1" dirty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en-US" sz="2400" b="1" dirty="0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DEFINIRANJE TIPA PONUDE</a:t>
            </a:r>
            <a:endParaRPr lang="en-US" sz="2400" b="1" dirty="0">
              <a:solidFill>
                <a:srgbClr val="515673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57" y="859919"/>
            <a:ext cx="562002" cy="5540874"/>
          </a:xfrm>
        </p:spPr>
      </p:pic>
      <p:sp>
        <p:nvSpPr>
          <p:cNvPr id="6" name="TextBox 5"/>
          <p:cNvSpPr txBox="1"/>
          <p:nvPr/>
        </p:nvSpPr>
        <p:spPr>
          <a:xfrm>
            <a:off x="1898374" y="1796586"/>
            <a:ext cx="82892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solidFill>
                  <a:srgbClr val="595959"/>
                </a:solidFill>
              </a:rPr>
              <a:t>Postoje tri tipa ponude</a:t>
            </a:r>
            <a:r>
              <a:rPr lang="hr-HR" sz="2000" dirty="0" smtClean="0">
                <a:solidFill>
                  <a:srgbClr val="595959"/>
                </a:solidFill>
              </a:rPr>
              <a:t>:</a:t>
            </a:r>
            <a:endParaRPr lang="hr-HR" sz="2000" dirty="0">
              <a:solidFill>
                <a:srgbClr val="595959"/>
              </a:solidFill>
            </a:endParaRPr>
          </a:p>
          <a:p>
            <a:pPr marL="342900" lvl="0" indent="-342900">
              <a:buFont typeface="Arial" charset="0"/>
              <a:buChar char="•"/>
            </a:pPr>
            <a:r>
              <a:rPr lang="hr-HR" sz="2000" dirty="0">
                <a:solidFill>
                  <a:srgbClr val="595959"/>
                </a:solidFill>
              </a:rPr>
              <a:t>popust na </a:t>
            </a:r>
            <a:r>
              <a:rPr lang="hr-HR" sz="2000" dirty="0" smtClean="0">
                <a:solidFill>
                  <a:srgbClr val="595959"/>
                </a:solidFill>
              </a:rPr>
              <a:t>proizvod</a:t>
            </a:r>
            <a:endParaRPr lang="hr-HR" sz="2000" dirty="0">
              <a:solidFill>
                <a:srgbClr val="595959"/>
              </a:solidFill>
            </a:endParaRPr>
          </a:p>
          <a:p>
            <a:pPr marL="342900" lvl="0" indent="-342900">
              <a:buFont typeface="Arial" charset="0"/>
              <a:buChar char="•"/>
            </a:pPr>
            <a:r>
              <a:rPr lang="hr-HR" sz="2000" dirty="0">
                <a:solidFill>
                  <a:srgbClr val="595959"/>
                </a:solidFill>
              </a:rPr>
              <a:t>novčana </a:t>
            </a:r>
            <a:r>
              <a:rPr lang="hr-HR" sz="2000" dirty="0" smtClean="0">
                <a:solidFill>
                  <a:srgbClr val="595959"/>
                </a:solidFill>
              </a:rPr>
              <a:t>nagrada </a:t>
            </a:r>
            <a:endParaRPr lang="hr-HR" sz="2000" dirty="0">
              <a:solidFill>
                <a:srgbClr val="595959"/>
              </a:solidFill>
            </a:endParaRPr>
          </a:p>
          <a:p>
            <a:pPr marL="342900" lvl="0" indent="-342900">
              <a:buFont typeface="Arial" charset="0"/>
              <a:buChar char="•"/>
            </a:pPr>
            <a:r>
              <a:rPr lang="hr-HR" sz="2000" dirty="0">
                <a:solidFill>
                  <a:srgbClr val="595959"/>
                </a:solidFill>
              </a:rPr>
              <a:t>posebna </a:t>
            </a:r>
            <a:r>
              <a:rPr lang="hr-HR" sz="2000" dirty="0" smtClean="0">
                <a:solidFill>
                  <a:srgbClr val="595959"/>
                </a:solidFill>
              </a:rPr>
              <a:t>pogodnost</a:t>
            </a:r>
          </a:p>
          <a:p>
            <a:pPr marL="342900" lvl="0" indent="-342900">
              <a:buFont typeface="Arial" charset="0"/>
              <a:buChar char="•"/>
            </a:pPr>
            <a:endParaRPr lang="hr-HR" sz="2000" dirty="0">
              <a:solidFill>
                <a:srgbClr val="595959"/>
              </a:solidFill>
            </a:endParaRPr>
          </a:p>
          <a:p>
            <a:pPr lvl="0"/>
            <a:r>
              <a:rPr lang="en-US" sz="2000" dirty="0" err="1">
                <a:solidFill>
                  <a:srgbClr val="595959"/>
                </a:solidFill>
              </a:rPr>
              <a:t>Ukoliko</a:t>
            </a:r>
            <a:r>
              <a:rPr lang="en-US" sz="2000" dirty="0">
                <a:solidFill>
                  <a:srgbClr val="595959"/>
                </a:solidFill>
              </a:rPr>
              <a:t> se </a:t>
            </a:r>
            <a:r>
              <a:rPr lang="en-US" sz="2000" dirty="0" err="1">
                <a:solidFill>
                  <a:srgbClr val="595959"/>
                </a:solidFill>
              </a:rPr>
              <a:t>radi</a:t>
            </a:r>
            <a:r>
              <a:rPr lang="en-US" sz="2000" dirty="0">
                <a:solidFill>
                  <a:srgbClr val="595959"/>
                </a:solidFill>
              </a:rPr>
              <a:t> o </a:t>
            </a:r>
            <a:r>
              <a:rPr lang="en-US" sz="2000" dirty="0" err="1">
                <a:solidFill>
                  <a:srgbClr val="595959"/>
                </a:solidFill>
              </a:rPr>
              <a:t>posebnoj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pogodnosti</a:t>
            </a:r>
            <a:r>
              <a:rPr lang="en-US" sz="2000" dirty="0">
                <a:solidFill>
                  <a:srgbClr val="595959"/>
                </a:solidFill>
              </a:rPr>
              <a:t>, </a:t>
            </a:r>
            <a:r>
              <a:rPr lang="en-US" sz="2000" dirty="0" err="1">
                <a:solidFill>
                  <a:srgbClr val="595959"/>
                </a:solidFill>
              </a:rPr>
              <a:t>utoliko</a:t>
            </a:r>
            <a:r>
              <a:rPr lang="en-US" sz="2000" dirty="0">
                <a:solidFill>
                  <a:srgbClr val="595959"/>
                </a:solidFill>
              </a:rPr>
              <a:t> je </a:t>
            </a:r>
            <a:r>
              <a:rPr lang="en-US" sz="2000" dirty="0" err="1">
                <a:solidFill>
                  <a:srgbClr val="595959"/>
                </a:solidFill>
              </a:rPr>
              <a:t>potrebna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dodatna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intervencija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administratora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sustava</a:t>
            </a:r>
            <a:r>
              <a:rPr lang="en-US" sz="2000" dirty="0">
                <a:solidFill>
                  <a:srgbClr val="595959"/>
                </a:solidFill>
              </a:rPr>
              <a:t>, </a:t>
            </a:r>
            <a:r>
              <a:rPr lang="en-US" sz="2000" dirty="0" err="1">
                <a:solidFill>
                  <a:srgbClr val="595959"/>
                </a:solidFill>
              </a:rPr>
              <a:t>revizija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posebne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pogodnosti</a:t>
            </a:r>
            <a:r>
              <a:rPr lang="en-US" sz="2000" dirty="0">
                <a:solidFill>
                  <a:srgbClr val="595959"/>
                </a:solidFill>
              </a:rPr>
              <a:t>, </a:t>
            </a:r>
            <a:r>
              <a:rPr lang="en-US" sz="2000" dirty="0" err="1">
                <a:solidFill>
                  <a:srgbClr val="595959"/>
                </a:solidFill>
              </a:rPr>
              <a:t>njena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ostvarivost</a:t>
            </a:r>
            <a:r>
              <a:rPr lang="en-US" sz="2000" dirty="0">
                <a:solidFill>
                  <a:srgbClr val="595959"/>
                </a:solidFill>
              </a:rPr>
              <a:t>, </a:t>
            </a:r>
            <a:r>
              <a:rPr lang="en-US" sz="2000" dirty="0" err="1">
                <a:solidFill>
                  <a:srgbClr val="595959"/>
                </a:solidFill>
              </a:rPr>
              <a:t>legalnost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te</a:t>
            </a:r>
            <a:r>
              <a:rPr lang="en-US" sz="2000" dirty="0">
                <a:solidFill>
                  <a:srgbClr val="595959"/>
                </a:solidFill>
              </a:rPr>
              <a:t> u </a:t>
            </a:r>
            <a:r>
              <a:rPr lang="en-US" sz="2000" dirty="0" err="1">
                <a:solidFill>
                  <a:srgbClr val="595959"/>
                </a:solidFill>
              </a:rPr>
              <a:t>konačnici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odobravanje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ili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odbijanje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>
                <a:solidFill>
                  <a:srgbClr val="595959"/>
                </a:solidFill>
              </a:rPr>
              <a:t>posebne</a:t>
            </a:r>
            <a:r>
              <a:rPr lang="en-US" sz="2000" dirty="0">
                <a:solidFill>
                  <a:srgbClr val="595959"/>
                </a:solidFill>
              </a:rPr>
              <a:t> </a:t>
            </a:r>
            <a:r>
              <a:rPr lang="en-US" sz="2000" dirty="0" err="1" smtClean="0">
                <a:solidFill>
                  <a:srgbClr val="595959"/>
                </a:solidFill>
              </a:rPr>
              <a:t>pogodnosti</a:t>
            </a:r>
            <a:r>
              <a:rPr lang="hr-HR" sz="2000" dirty="0">
                <a:solidFill>
                  <a:srgbClr val="595959"/>
                </a:solidFill>
              </a:rPr>
              <a:t>.</a:t>
            </a:r>
            <a:endParaRPr lang="hr-HR" sz="2000" dirty="0" smtClean="0">
              <a:solidFill>
                <a:srgbClr val="595959"/>
              </a:solidFill>
            </a:endParaRPr>
          </a:p>
          <a:p>
            <a:pPr marL="342900" lvl="0" indent="-342900">
              <a:buFont typeface="Arial" charset="0"/>
              <a:buChar char="•"/>
            </a:pPr>
            <a:endParaRPr lang="hr-HR" sz="2000" dirty="0">
              <a:solidFill>
                <a:srgbClr val="595959"/>
              </a:solidFill>
            </a:endParaRPr>
          </a:p>
          <a:p>
            <a:pPr lvl="0"/>
            <a:r>
              <a:rPr lang="hr-HR" sz="2000" dirty="0" smtClean="0">
                <a:solidFill>
                  <a:srgbClr val="595959"/>
                </a:solidFill>
              </a:rPr>
              <a:t> </a:t>
            </a:r>
            <a:endParaRPr lang="hr-HR" sz="2000" dirty="0">
              <a:solidFill>
                <a:srgbClr val="595959"/>
              </a:solidFill>
            </a:endParaRPr>
          </a:p>
          <a:p>
            <a:pPr marL="342900" indent="-342900">
              <a:buFont typeface="Arial" charset="0"/>
              <a:buChar char="•"/>
            </a:pPr>
            <a:endParaRPr lang="en-US" sz="2000" dirty="0">
              <a:solidFill>
                <a:srgbClr val="595959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881E-71D7-ED42-92D1-EBF914990611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lipanj 2015.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5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8374" y="365125"/>
            <a:ext cx="9843052" cy="1325563"/>
          </a:xfrm>
        </p:spPr>
        <p:txBody>
          <a:bodyPr/>
          <a:lstStyle/>
          <a:p>
            <a:r>
              <a:rPr lang="en-US" b="1" dirty="0" err="1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Zastupnik</a:t>
            </a:r>
            <a:r>
              <a:rPr lang="en-US" b="1" dirty="0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b="1" dirty="0" err="1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proizvoda</a:t>
            </a:r>
            <a:r>
              <a:rPr lang="en-US" b="1" dirty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/>
            </a:r>
            <a:br>
              <a:rPr lang="en-US" b="1" dirty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en-US" sz="2400" b="1" dirty="0" smtClean="0">
                <a:solidFill>
                  <a:srgbClr val="515673"/>
                </a:solidFill>
                <a:latin typeface="Calibri" charset="0"/>
                <a:ea typeface="Calibri" charset="0"/>
                <a:cs typeface="Calibri" charset="0"/>
              </a:rPr>
              <a:t>ŽELJENE KORISNIČKE AKCIJE</a:t>
            </a:r>
            <a:endParaRPr lang="en-US" sz="2400" b="1" dirty="0">
              <a:solidFill>
                <a:srgbClr val="515673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57" y="859919"/>
            <a:ext cx="562002" cy="5540874"/>
          </a:xfrm>
        </p:spPr>
      </p:pic>
      <p:sp>
        <p:nvSpPr>
          <p:cNvPr id="6" name="TextBox 5"/>
          <p:cNvSpPr txBox="1"/>
          <p:nvPr/>
        </p:nvSpPr>
        <p:spPr>
          <a:xfrm>
            <a:off x="1898374" y="1796586"/>
            <a:ext cx="828923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charset="0"/>
              <a:buChar char="•"/>
            </a:pPr>
            <a:r>
              <a:rPr lang="en-US" sz="2000" dirty="0" smtClean="0">
                <a:solidFill>
                  <a:srgbClr val="595959"/>
                </a:solidFill>
              </a:rPr>
              <a:t>B</a:t>
            </a:r>
            <a:r>
              <a:rPr lang="hr-HR" sz="2000" dirty="0" err="1" smtClean="0">
                <a:solidFill>
                  <a:srgbClr val="595959"/>
                </a:solidFill>
              </a:rPr>
              <a:t>ira</a:t>
            </a:r>
            <a:r>
              <a:rPr lang="hr-HR" sz="2000" dirty="0" smtClean="0">
                <a:solidFill>
                  <a:srgbClr val="595959"/>
                </a:solidFill>
              </a:rPr>
              <a:t> društvene mreže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sz="2000" dirty="0" smtClean="0">
                <a:solidFill>
                  <a:srgbClr val="595959"/>
                </a:solidFill>
              </a:rPr>
              <a:t>O</a:t>
            </a:r>
            <a:r>
              <a:rPr lang="hr-HR" sz="2000" dirty="0" err="1" smtClean="0">
                <a:solidFill>
                  <a:srgbClr val="595959"/>
                </a:solidFill>
              </a:rPr>
              <a:t>dabir</a:t>
            </a:r>
            <a:r>
              <a:rPr lang="hr-HR" sz="2000" dirty="0" smtClean="0">
                <a:solidFill>
                  <a:srgbClr val="595959"/>
                </a:solidFill>
              </a:rPr>
              <a:t> akcije</a:t>
            </a:r>
          </a:p>
          <a:p>
            <a:pPr lvl="0"/>
            <a:endParaRPr lang="hr-HR" sz="2000" dirty="0" smtClean="0">
              <a:solidFill>
                <a:srgbClr val="595959"/>
              </a:solidFill>
            </a:endParaRPr>
          </a:p>
          <a:p>
            <a:pPr lvl="0"/>
            <a:r>
              <a:rPr lang="hr-HR" sz="2000" dirty="0" smtClean="0">
                <a:solidFill>
                  <a:srgbClr val="595959"/>
                </a:solidFill>
              </a:rPr>
              <a:t>Akcije za Twitter:</a:t>
            </a:r>
          </a:p>
          <a:p>
            <a:pPr marL="342900" lvl="0" indent="-342900">
              <a:buFont typeface="Arial" charset="0"/>
              <a:buChar char="•"/>
            </a:pPr>
            <a:r>
              <a:rPr lang="hr-HR" sz="2000" dirty="0" err="1" smtClean="0">
                <a:solidFill>
                  <a:srgbClr val="595959"/>
                </a:solidFill>
              </a:rPr>
              <a:t>Retweet</a:t>
            </a:r>
            <a:r>
              <a:rPr lang="hr-HR" sz="2000" dirty="0" smtClean="0">
                <a:solidFill>
                  <a:srgbClr val="595959"/>
                </a:solidFill>
              </a:rPr>
              <a:t> predefinirane objave</a:t>
            </a:r>
          </a:p>
          <a:p>
            <a:pPr marL="342900" lvl="0" indent="-342900">
              <a:buFont typeface="Arial" charset="0"/>
              <a:buChar char="•"/>
            </a:pPr>
            <a:r>
              <a:rPr lang="hr-HR" sz="2000" dirty="0" err="1" smtClean="0">
                <a:solidFill>
                  <a:srgbClr val="595959"/>
                </a:solidFill>
              </a:rPr>
              <a:t>Favourite</a:t>
            </a:r>
            <a:r>
              <a:rPr lang="hr-HR" sz="2000" dirty="0" smtClean="0">
                <a:solidFill>
                  <a:srgbClr val="595959"/>
                </a:solidFill>
              </a:rPr>
              <a:t> predefinirane objave</a:t>
            </a:r>
          </a:p>
          <a:p>
            <a:pPr marL="342900" lvl="0" indent="-342900">
              <a:buFont typeface="Arial" charset="0"/>
              <a:buChar char="•"/>
            </a:pPr>
            <a:r>
              <a:rPr lang="hr-HR" sz="2000" dirty="0" err="1" smtClean="0">
                <a:solidFill>
                  <a:srgbClr val="595959"/>
                </a:solidFill>
              </a:rPr>
              <a:t>Share</a:t>
            </a:r>
            <a:r>
              <a:rPr lang="hr-HR" sz="2000" dirty="0" smtClean="0">
                <a:solidFill>
                  <a:srgbClr val="595959"/>
                </a:solidFill>
              </a:rPr>
              <a:t> objave</a:t>
            </a:r>
          </a:p>
          <a:p>
            <a:pPr marL="342900" lvl="0" indent="-342900">
              <a:buFont typeface="Arial" charset="0"/>
              <a:buChar char="•"/>
            </a:pPr>
            <a:endParaRPr lang="hr-HR" sz="2000" dirty="0">
              <a:solidFill>
                <a:srgbClr val="595959"/>
              </a:solidFill>
            </a:endParaRPr>
          </a:p>
          <a:p>
            <a:pPr lvl="0"/>
            <a:r>
              <a:rPr lang="hr-HR" sz="2000" dirty="0" smtClean="0">
                <a:solidFill>
                  <a:srgbClr val="595959"/>
                </a:solidFill>
              </a:rPr>
              <a:t>Akcije za Facebook:</a:t>
            </a:r>
          </a:p>
          <a:p>
            <a:pPr marL="342900" lvl="0" indent="-342900">
              <a:buFont typeface="Arial" charset="0"/>
              <a:buChar char="•"/>
            </a:pPr>
            <a:r>
              <a:rPr lang="hr-HR" sz="2000" dirty="0" smtClean="0">
                <a:solidFill>
                  <a:srgbClr val="595959"/>
                </a:solidFill>
              </a:rPr>
              <a:t>Like stranice</a:t>
            </a:r>
          </a:p>
          <a:p>
            <a:pPr marL="342900" lvl="0" indent="-342900">
              <a:buFont typeface="Arial" charset="0"/>
              <a:buChar char="•"/>
            </a:pPr>
            <a:r>
              <a:rPr lang="hr-HR" sz="2000" dirty="0" err="1" smtClean="0">
                <a:solidFill>
                  <a:srgbClr val="595959"/>
                </a:solidFill>
              </a:rPr>
              <a:t>Share</a:t>
            </a:r>
            <a:r>
              <a:rPr lang="hr-HR" sz="2000" dirty="0" smtClean="0">
                <a:solidFill>
                  <a:srgbClr val="595959"/>
                </a:solidFill>
              </a:rPr>
              <a:t> objave</a:t>
            </a:r>
            <a:endParaRPr lang="hr-HR" sz="2000" dirty="0">
              <a:solidFill>
                <a:srgbClr val="595959"/>
              </a:solidFill>
            </a:endParaRPr>
          </a:p>
          <a:p>
            <a:pPr lvl="0"/>
            <a:r>
              <a:rPr lang="hr-HR" sz="2000" dirty="0" smtClean="0">
                <a:solidFill>
                  <a:srgbClr val="595959"/>
                </a:solidFill>
              </a:rPr>
              <a:t> </a:t>
            </a:r>
            <a:endParaRPr lang="hr-HR" sz="2000" dirty="0">
              <a:solidFill>
                <a:srgbClr val="595959"/>
              </a:solidFill>
            </a:endParaRPr>
          </a:p>
          <a:p>
            <a:pPr marL="342900" indent="-342900">
              <a:buFont typeface="Arial" charset="0"/>
              <a:buChar char="•"/>
            </a:pPr>
            <a:endParaRPr lang="en-US" sz="2000" dirty="0">
              <a:solidFill>
                <a:srgbClr val="595959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881E-71D7-ED42-92D1-EBF914990611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Zagreb, lipanj 2015.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7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760</Words>
  <Application>Microsoft Macintosh PowerPoint</Application>
  <PresentationFormat>Widescreen</PresentationFormat>
  <Paragraphs>166</Paragraphs>
  <Slides>20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 Unicode MS</vt:lpstr>
      <vt:lpstr>Calibri</vt:lpstr>
      <vt:lpstr>Calibri Light</vt:lpstr>
      <vt:lpstr>Helvetica</vt:lpstr>
      <vt:lpstr>Symbol</vt:lpstr>
      <vt:lpstr>Arial</vt:lpstr>
      <vt:lpstr>Office Theme</vt:lpstr>
      <vt:lpstr>DIPLOMSKI SEMINAR  Razvoj usluge zasnovan na platformi SmartSocial: SmartSocial Ads</vt:lpstr>
      <vt:lpstr>Uvod</vt:lpstr>
      <vt:lpstr>Platforma SmartSocial</vt:lpstr>
      <vt:lpstr>Platforma SmartSocial</vt:lpstr>
      <vt:lpstr>SmartSocial Ads</vt:lpstr>
      <vt:lpstr>Internet korisnik</vt:lpstr>
      <vt:lpstr>Zastupnik proizvoda</vt:lpstr>
      <vt:lpstr>Zastupnik proizvoda DEFINIRANJE TIPA PONUDE</vt:lpstr>
      <vt:lpstr>Zastupnik proizvoda ŽELJENE KORISNIČKE AKCIJE</vt:lpstr>
      <vt:lpstr>Zastupnik proizvoda DEFINIRANJE CILJANE PUBLIKE</vt:lpstr>
      <vt:lpstr>Konkurencija</vt:lpstr>
      <vt:lpstr>Poslovni plan</vt:lpstr>
      <vt:lpstr>Arhitektura usluge</vt:lpstr>
      <vt:lpstr>Arhitektura usluge</vt:lpstr>
      <vt:lpstr>Arhitektura usluge</vt:lpstr>
      <vt:lpstr>Spajanje na SmartSocial API i dohvat podataka preko Web aplikacije</vt:lpstr>
      <vt:lpstr>Spajanje na SmartSocial API i dohvat podataka preko Web aplikacije</vt:lpstr>
      <vt:lpstr>Spajanje na SmartSocial API i dohvat podataka preko Web aplikacije</vt:lpstr>
      <vt:lpstr>Zaključak</vt:lpstr>
      <vt:lpstr>Pitanja? Hvala na slušanju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 Razvoj usluge zasnovan na platformi SmartSocial: SmartSocial Ads</dc:title>
  <dc:creator>Microsoft Office User</dc:creator>
  <cp:lastModifiedBy>Microsoft Office User</cp:lastModifiedBy>
  <cp:revision>18</cp:revision>
  <dcterms:created xsi:type="dcterms:W3CDTF">2015-05-20T15:36:45Z</dcterms:created>
  <dcterms:modified xsi:type="dcterms:W3CDTF">2015-06-08T14:09:19Z</dcterms:modified>
</cp:coreProperties>
</file>