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58" r:id="rId4"/>
    <p:sldId id="261" r:id="rId5"/>
    <p:sldId id="262" r:id="rId6"/>
    <p:sldId id="264" r:id="rId7"/>
    <p:sldId id="266" r:id="rId8"/>
    <p:sldId id="275" r:id="rId9"/>
    <p:sldId id="277" r:id="rId10"/>
    <p:sldId id="276" r:id="rId11"/>
    <p:sldId id="278" r:id="rId12"/>
    <p:sldId id="279" r:id="rId13"/>
    <p:sldId id="280" r:id="rId14"/>
    <p:sldId id="272" r:id="rId15"/>
    <p:sldId id="281" r:id="rId16"/>
    <p:sldId id="28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125" autoAdjust="0"/>
  </p:normalViewPr>
  <p:slideViewPr>
    <p:cSldViewPr snapToGrid="0">
      <p:cViewPr varScale="1">
        <p:scale>
          <a:sx n="66" d="100"/>
          <a:sy n="66" d="100"/>
        </p:scale>
        <p:origin x="684" y="48"/>
      </p:cViewPr>
      <p:guideLst/>
    </p:cSldViewPr>
  </p:slideViewPr>
  <p:outlineViewPr>
    <p:cViewPr>
      <p:scale>
        <a:sx n="33" d="100"/>
        <a:sy n="33" d="100"/>
      </p:scale>
      <p:origin x="0" y="-67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EEFF0-5FCB-48C1-8261-2E57FA4129D2}" type="datetimeFigureOut">
              <a:rPr lang="en-AU" smtClean="0"/>
              <a:t>8/06/2015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smtClean="0"/>
              <a:t>Zagreb, travanj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E7C8C-B4EA-42B9-9F3D-0EE11FC699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49847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62B32-0053-4329-8BA0-3032A8CA38BE}" type="datetimeFigureOut">
              <a:rPr lang="en-AU" smtClean="0"/>
              <a:t>8/06/2015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smtClean="0"/>
              <a:t>Zagreb, travanj 2015.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D80A1-A022-4CDE-89C0-D347689D93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2614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D80A1-A022-4CDE-89C0-D347689D933B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Zagreb, travanj 2015.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189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Zagreb, travanj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BD80A1-A022-4CDE-89C0-D347689D933B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9193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Zagreb, travanj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BD80A1-A022-4CDE-89C0-D347689D933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138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Zagreb, travanj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BD80A1-A022-4CDE-89C0-D347689D933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8086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smtClean="0"/>
              <a:t>Zagreb, travanj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BD80A1-A022-4CDE-89C0-D347689D933B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05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030308" y="857250"/>
            <a:ext cx="316132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r-HR" sz="1400" dirty="0">
                <a:latin typeface="Arial CE" pitchFamily="34" charset="0"/>
              </a:rPr>
              <a:t>Zavod za telekomunikacije</a:t>
            </a:r>
            <a:endParaRPr lang="hr-HR" sz="1400" dirty="0"/>
          </a:p>
        </p:txBody>
      </p:sp>
      <p:pic>
        <p:nvPicPr>
          <p:cNvPr id="6" name="Picture 12" descr="grb-un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339" y="215901"/>
            <a:ext cx="1289538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i="1">
                <a:latin typeface="Times New Roman CE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82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489463" y="476250"/>
            <a:ext cx="30362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716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489463" y="476250"/>
            <a:ext cx="30362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59801" y="0"/>
            <a:ext cx="2717799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0"/>
            <a:ext cx="7965831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804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9085385" y="896938"/>
            <a:ext cx="2157046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r-HR" sz="1000" dirty="0">
                <a:latin typeface="Arial CE" pitchFamily="34" charset="0"/>
              </a:rPr>
              <a:t>Zavod za telekomunikacije</a:t>
            </a:r>
            <a:endParaRPr lang="hr-HR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10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489463" y="476250"/>
            <a:ext cx="30362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687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489463" y="476250"/>
            <a:ext cx="30362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781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219200"/>
            <a:ext cx="508781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51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8489463" y="476250"/>
            <a:ext cx="30362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35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489463" y="476250"/>
            <a:ext cx="30362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450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489463" y="476250"/>
            <a:ext cx="30362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21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489463" y="476250"/>
            <a:ext cx="30362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35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Picture" r:id="rId3" imgW="708104" imgH="1156204" progId="Word.Picture.8">
                  <p:embed/>
                </p:oleObj>
              </mc:Choice>
              <mc:Fallback>
                <p:oleObj name="Picture" r:id="rId3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489463" y="476250"/>
            <a:ext cx="30362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729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0"/>
            <a:ext cx="803421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10363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01662" y="6477000"/>
            <a:ext cx="318867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>
                <a:latin typeface="+mn-lt"/>
              </a:defRPr>
            </a:lvl1pPr>
          </a:lstStyle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386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477000"/>
            <a:ext cx="254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66F9C6DF-5BA3-4C21-A748-9B5C40CAEA05}" type="slidenum">
              <a:rPr lang="en-AU" smtClean="0"/>
              <a:t>‹#›</a:t>
            </a:fld>
            <a:endParaRPr lang="en-AU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281354" y="990600"/>
            <a:ext cx="8839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203200" y="6400800"/>
            <a:ext cx="11582400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/>
          </a:ln>
          <a:effectLst>
            <a:outerShdw dist="85194" dir="1593903" algn="ctr" rotWithShape="0">
              <a:srgbClr val="D70505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11236571" y="211138"/>
          <a:ext cx="74636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Picture" r:id="rId14" imgW="708104" imgH="1156204" progId="Word.Picture.8">
                  <p:embed/>
                </p:oleObj>
              </mc:Choice>
              <mc:Fallback>
                <p:oleObj name="Picture" r:id="rId14" imgW="708104" imgH="115620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6571" y="211138"/>
                        <a:ext cx="74636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8489463" y="476250"/>
            <a:ext cx="30362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400">
                <a:latin typeface="Arial CE" pitchFamily="34" charset="0"/>
              </a:rPr>
              <a:t>Zavod za telekomunikacije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270744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70505"/>
          </a:solidFill>
          <a:effectLst>
            <a:outerShdw blurRad="38100" dist="38100" dir="2700000" algn="tl">
              <a:srgbClr val="C0C0C0"/>
            </a:outerShdw>
          </a:effectLst>
          <a:latin typeface="Arial C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70505"/>
        </a:buClr>
        <a:buSzPct val="75000"/>
        <a:buFont typeface="Symbol" pitchFamily="18" charset="2"/>
        <a:buChar char="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&lt;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=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8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70505"/>
        </a:buClr>
        <a:buSzPct val="75000"/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Razvoj usluge zasnovane na platformi SmartSocial: Smart#Search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Laura Kokotović</a:t>
            </a:r>
          </a:p>
          <a:p>
            <a:r>
              <a:rPr lang="hr-HR" dirty="0" smtClean="0"/>
              <a:t>Voditelj: doc.dr.sc. Vedran </a:t>
            </a:r>
            <a:r>
              <a:rPr lang="hr-HR" dirty="0" err="1" smtClean="0"/>
              <a:t>Podobnik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1</a:t>
            </a:fld>
            <a:endParaRPr lang="en-A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01662" y="6505875"/>
            <a:ext cx="3188677" cy="381000"/>
          </a:xfrm>
        </p:spPr>
        <p:txBody>
          <a:bodyPr/>
          <a:lstStyle/>
          <a:p>
            <a:r>
              <a:rPr lang="sr-Latn-RS" smtClean="0"/>
              <a:t>Zagreb, lipanj 2015.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4396660" y="1388164"/>
            <a:ext cx="3398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DIPLOMSKI SEMINAR</a:t>
            </a: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94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Usluga </a:t>
            </a:r>
            <a:r>
              <a:rPr lang="hr-HR" dirty="0" smtClean="0"/>
              <a:t>Smart#Search (3)</a:t>
            </a: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50" y="1219200"/>
            <a:ext cx="8126049" cy="5105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Početna ideja:</a:t>
            </a:r>
          </a:p>
          <a:p>
            <a:endParaRPr lang="hr-HR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10</a:t>
            </a:fld>
            <a:r>
              <a:rPr lang="hr-HR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14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Realizacija usluge Smart#Search(1)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Problem:</a:t>
            </a:r>
          </a:p>
          <a:p>
            <a:pPr lvl="1"/>
            <a:r>
              <a:rPr lang="hr-HR" dirty="0" smtClean="0"/>
              <a:t>Facebook </a:t>
            </a:r>
            <a:r>
              <a:rPr lang="hr-HR" dirty="0"/>
              <a:t>od 30.4</a:t>
            </a:r>
            <a:r>
              <a:rPr lang="hr-HR" dirty="0" smtClean="0"/>
              <a:t>. migrira </a:t>
            </a:r>
            <a:r>
              <a:rPr lang="hr-HR" dirty="0"/>
              <a:t>s </a:t>
            </a:r>
            <a:r>
              <a:rPr lang="hr-HR" dirty="0" err="1"/>
              <a:t>Graph</a:t>
            </a:r>
            <a:r>
              <a:rPr lang="hr-HR" dirty="0"/>
              <a:t> API </a:t>
            </a:r>
            <a:r>
              <a:rPr lang="hr-HR" dirty="0" smtClean="0"/>
              <a:t>v1.0 </a:t>
            </a:r>
            <a:r>
              <a:rPr lang="hr-HR" dirty="0"/>
              <a:t>na v</a:t>
            </a:r>
            <a:r>
              <a:rPr lang="hr-HR" dirty="0" smtClean="0"/>
              <a:t>2.0 i time uvodi </a:t>
            </a:r>
            <a:r>
              <a:rPr lang="hr-HR" dirty="0"/>
              <a:t>nove promjene koje pružaju korisnicima veću kontrolu nad informacijama koje dijele s aplikacijama </a:t>
            </a:r>
            <a:endParaRPr lang="hr-HR" dirty="0" smtClean="0"/>
          </a:p>
          <a:p>
            <a:pPr lvl="1"/>
            <a:r>
              <a:rPr lang="hr-HR" i="1" dirty="0" smtClean="0"/>
              <a:t>Ukinuta funkcija pretraživanja hashtagova!</a:t>
            </a:r>
          </a:p>
          <a:p>
            <a:r>
              <a:rPr lang="hr-HR" i="1" dirty="0" smtClean="0"/>
              <a:t>Moguće rješenje problema:</a:t>
            </a:r>
          </a:p>
          <a:p>
            <a:pPr lvl="1"/>
            <a:r>
              <a:rPr lang="hr-HR" i="1" dirty="0" smtClean="0"/>
              <a:t>Pretraga hashtagova na društvenoj mreži Twitter</a:t>
            </a:r>
          </a:p>
          <a:p>
            <a:r>
              <a:rPr lang="hr-HR" i="1" dirty="0" smtClean="0"/>
              <a:t>Novi problem:</a:t>
            </a:r>
          </a:p>
          <a:p>
            <a:pPr lvl="1"/>
            <a:r>
              <a:rPr lang="hr-HR" i="1" dirty="0" smtClean="0"/>
              <a:t>Ne mogućnost povezivanja korisnika dobivenih pretragom hashtagova na Twitteru s postojećim</a:t>
            </a:r>
            <a:r>
              <a:rPr lang="en-AU" i="1" dirty="0" smtClean="0"/>
              <a:t>a</a:t>
            </a:r>
            <a:r>
              <a:rPr lang="hr-HR" i="1" dirty="0" smtClean="0"/>
              <a:t> u SmartSocial bazi podataka</a:t>
            </a:r>
          </a:p>
          <a:p>
            <a:endParaRPr lang="hr-HR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11</a:t>
            </a:fld>
            <a:r>
              <a:rPr lang="hr-HR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6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Realizacija usluge Smart#Search(2)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r-HR" i="1" dirty="0" smtClean="0"/>
              <a:t>Podatak o datumu rođenja nije javno dohvatljiv podatak </a:t>
            </a:r>
            <a:endParaRPr lang="hr-HR" i="1" dirty="0"/>
          </a:p>
          <a:p>
            <a:r>
              <a:rPr lang="hr-HR" i="1" dirty="0" smtClean="0"/>
              <a:t>Glavni problem: </a:t>
            </a:r>
          </a:p>
          <a:p>
            <a:pPr lvl="1"/>
            <a:r>
              <a:rPr lang="hr-HR" i="1" dirty="0" smtClean="0"/>
              <a:t>ne postojanje „pravog” identifikacijskog parametra po kojem bi usluga Smart#Search povezivala korisnike sa već postojećim u SmartSocial bazi podataka!</a:t>
            </a:r>
          </a:p>
          <a:p>
            <a:pPr lvl="1"/>
            <a:r>
              <a:rPr lang="hr-HR" i="1" dirty="0" smtClean="0"/>
              <a:t>Podatak o e-mail adresi ne postoji!</a:t>
            </a:r>
            <a:endParaRPr lang="hr-HR" i="1" dirty="0"/>
          </a:p>
          <a:p>
            <a:pPr marL="514350" indent="-457200"/>
            <a:r>
              <a:rPr lang="hr-HR" i="1" dirty="0" smtClean="0"/>
              <a:t>Potrebno:</a:t>
            </a:r>
          </a:p>
          <a:p>
            <a:pPr marL="914400" lvl="1" indent="-457200"/>
            <a:r>
              <a:rPr lang="hr-HR" i="1" dirty="0" smtClean="0"/>
              <a:t>Nadogradit uslugu Smart#Search</a:t>
            </a:r>
          </a:p>
          <a:p>
            <a:pPr marL="914400" lvl="1" indent="-457200"/>
            <a:r>
              <a:rPr lang="hr-HR" i="1" dirty="0" smtClean="0"/>
              <a:t>Definirat zahtjeve na platformu SmartSocial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12</a:t>
            </a:fld>
            <a:r>
              <a:rPr lang="hr-HR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54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Nadogradnja usluge Smart#Search</a:t>
            </a:r>
            <a:r>
              <a:rPr lang="en-AU" dirty="0" smtClean="0"/>
              <a:t> (1)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hr-HR" i="1" dirty="0" smtClean="0"/>
              <a:t>Prijava korisnika:</a:t>
            </a:r>
            <a:endParaRPr lang="hr-HR" i="1" dirty="0"/>
          </a:p>
          <a:p>
            <a:pPr marL="57150" indent="0">
              <a:buNone/>
            </a:pPr>
            <a:endParaRPr lang="hr-HR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13</a:t>
            </a:fld>
            <a:r>
              <a:rPr lang="hr-HR" dirty="0" smtClean="0"/>
              <a:t> 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72" y="1645772"/>
            <a:ext cx="9938261" cy="441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Nadogradnja usluge Smart#Search</a:t>
            </a:r>
            <a:r>
              <a:rPr lang="en-AU" dirty="0"/>
              <a:t> </a:t>
            </a:r>
            <a:r>
              <a:rPr lang="en-AU" dirty="0" smtClean="0"/>
              <a:t>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Nakon</a:t>
            </a:r>
            <a:r>
              <a:rPr lang="en-AU" dirty="0" smtClean="0"/>
              <a:t> </a:t>
            </a:r>
            <a:r>
              <a:rPr lang="en-AU" dirty="0" err="1" smtClean="0"/>
              <a:t>korisnikove</a:t>
            </a:r>
            <a:r>
              <a:rPr lang="en-AU" dirty="0" smtClean="0"/>
              <a:t> </a:t>
            </a:r>
            <a:r>
              <a:rPr lang="en-AU" dirty="0" err="1" smtClean="0"/>
              <a:t>prijave</a:t>
            </a:r>
            <a:r>
              <a:rPr lang="en-AU" dirty="0" smtClean="0"/>
              <a:t>: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14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02" y="2278328"/>
            <a:ext cx="8934909" cy="328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Zahtjevi</a:t>
            </a:r>
            <a:r>
              <a:rPr lang="en-AU" dirty="0" smtClean="0"/>
              <a:t> </a:t>
            </a:r>
            <a:r>
              <a:rPr lang="en-AU" dirty="0" err="1" smtClean="0"/>
              <a:t>na</a:t>
            </a:r>
            <a:r>
              <a:rPr lang="en-AU" dirty="0" smtClean="0"/>
              <a:t> </a:t>
            </a:r>
            <a:r>
              <a:rPr lang="en-AU" dirty="0" err="1" smtClean="0"/>
              <a:t>platformu</a:t>
            </a:r>
            <a:r>
              <a:rPr lang="en-AU" dirty="0" smtClean="0"/>
              <a:t> SmartSocial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Usluga</a:t>
            </a:r>
            <a:r>
              <a:rPr lang="en-AU" dirty="0" smtClean="0"/>
              <a:t> ne </a:t>
            </a:r>
            <a:r>
              <a:rPr lang="en-AU" dirty="0" err="1" smtClean="0"/>
              <a:t>dohva</a:t>
            </a:r>
            <a:r>
              <a:rPr lang="hr-HR" dirty="0" err="1" smtClean="0"/>
              <a:t>ća</a:t>
            </a:r>
            <a:r>
              <a:rPr lang="hr-HR" dirty="0" smtClean="0"/>
              <a:t> podatak o korisnikovoj e-mail adresi</a:t>
            </a:r>
          </a:p>
          <a:p>
            <a:r>
              <a:rPr lang="hr-HR" dirty="0" smtClean="0"/>
              <a:t>Zbog toga je otežana ili onemogućena:</a:t>
            </a:r>
          </a:p>
          <a:p>
            <a:pPr lvl="1"/>
            <a:r>
              <a:rPr lang="hr-HR" dirty="0" smtClean="0"/>
              <a:t>identifikacija </a:t>
            </a:r>
            <a:r>
              <a:rPr lang="hr-HR" dirty="0"/>
              <a:t>i povezivanje korisnika kroz različite usluge koje bi dohvaćale podatke iz </a:t>
            </a:r>
            <a:r>
              <a:rPr lang="hr-HR" i="1" dirty="0"/>
              <a:t>SmartSocial</a:t>
            </a:r>
            <a:r>
              <a:rPr lang="hr-HR" dirty="0"/>
              <a:t> baze </a:t>
            </a:r>
            <a:endParaRPr lang="hr-HR" dirty="0" smtClean="0"/>
          </a:p>
          <a:p>
            <a:pPr lvl="1"/>
            <a:r>
              <a:rPr lang="hr-HR" dirty="0"/>
              <a:t>bilo kakva buduća nadogradnja usluge </a:t>
            </a:r>
            <a:r>
              <a:rPr lang="hr-HR" i="1" dirty="0" smtClean="0"/>
              <a:t>SmartSocial</a:t>
            </a:r>
          </a:p>
          <a:p>
            <a:r>
              <a:rPr lang="hr-HR" i="1" dirty="0" smtClean="0"/>
              <a:t>Zahtjev: uvođenje novog identifikacijskog parametra za povezivanje i usporedbu korisnika, e-mail adrese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02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98" y="1151823"/>
            <a:ext cx="10253603" cy="5257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Arhitektura usluge Smart#Search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9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45" y="0"/>
            <a:ext cx="8034215" cy="914400"/>
          </a:xfrm>
        </p:spPr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892" y="1132573"/>
            <a:ext cx="10363200" cy="4953000"/>
          </a:xfrm>
        </p:spPr>
        <p:txBody>
          <a:bodyPr/>
          <a:lstStyle/>
          <a:p>
            <a:r>
              <a:rPr lang="hr-HR" dirty="0" smtClean="0"/>
              <a:t>Društvene mreže su uvele nove načine komunikacije</a:t>
            </a:r>
          </a:p>
          <a:p>
            <a:r>
              <a:rPr lang="hr-HR" dirty="0" smtClean="0"/>
              <a:t>Korisnici istodobno koriste jednu, dvije ili više društvenih mreža i na svakoj stvaraju svoj utisak, bilo u krugu prijatelja ili izvan</a:t>
            </a:r>
          </a:p>
          <a:p>
            <a:r>
              <a:rPr lang="hr-HR" dirty="0" smtClean="0"/>
              <a:t>Aktivnostima na društvenim mrežama korisnici međusobno utječu jedni na druge</a:t>
            </a:r>
          </a:p>
          <a:p>
            <a:r>
              <a:rPr lang="hr-HR" dirty="0" smtClean="0"/>
              <a:t>Inovativne usluge prikupljaju i analiziraju korisničke profile na različitim društvenim mrežama te omogućuju nadogradnju osnovnog znanja kojeg korisnici posjeduju</a:t>
            </a:r>
          </a:p>
          <a:p>
            <a:r>
              <a:rPr lang="hr-HR" dirty="0" smtClean="0"/>
              <a:t>Na tržištu je svakim danom sve </a:t>
            </a:r>
            <a:r>
              <a:rPr lang="hr-HR" dirty="0" err="1" smtClean="0"/>
              <a:t>viš</a:t>
            </a:r>
            <a:r>
              <a:rPr lang="en-AU" dirty="0" smtClean="0"/>
              <a:t>e </a:t>
            </a:r>
            <a:r>
              <a:rPr lang="hr-HR" dirty="0" smtClean="0"/>
              <a:t>inovativnih usluga</a:t>
            </a:r>
            <a:r>
              <a:rPr lang="en-AU" dirty="0" smtClean="0"/>
              <a:t> </a:t>
            </a:r>
            <a:r>
              <a:rPr lang="en-AU" dirty="0" err="1" smtClean="0"/>
              <a:t>koje</a:t>
            </a:r>
            <a:r>
              <a:rPr lang="en-AU" dirty="0" smtClean="0"/>
              <a:t> se </a:t>
            </a:r>
            <a:r>
              <a:rPr lang="en-AU" dirty="0" err="1" smtClean="0"/>
              <a:t>temelje</a:t>
            </a:r>
            <a:r>
              <a:rPr lang="en-AU" dirty="0" smtClean="0"/>
              <a:t> </a:t>
            </a:r>
            <a:r>
              <a:rPr lang="en-AU" dirty="0" err="1" smtClean="0"/>
              <a:t>na</a:t>
            </a:r>
            <a:r>
              <a:rPr lang="en-AU" dirty="0" smtClean="0"/>
              <a:t> </a:t>
            </a:r>
            <a:r>
              <a:rPr lang="en-AU" dirty="0" err="1" smtClean="0"/>
              <a:t>dru</a:t>
            </a:r>
            <a:r>
              <a:rPr lang="hr-HR" dirty="0" err="1" smtClean="0"/>
              <a:t>štvenim</a:t>
            </a:r>
            <a:r>
              <a:rPr lang="hr-HR" dirty="0" smtClean="0"/>
              <a:t> mrežama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77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Sadr</a:t>
            </a:r>
            <a:r>
              <a:rPr lang="hr-HR" dirty="0" err="1" smtClean="0"/>
              <a:t>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Uvod</a:t>
            </a:r>
          </a:p>
          <a:p>
            <a:r>
              <a:rPr lang="hr-HR" dirty="0" smtClean="0"/>
              <a:t>Društveni utjecaj</a:t>
            </a:r>
          </a:p>
          <a:p>
            <a:r>
              <a:rPr lang="hr-HR" dirty="0" smtClean="0"/>
              <a:t>Platforma SmartSocial</a:t>
            </a:r>
          </a:p>
          <a:p>
            <a:r>
              <a:rPr lang="hr-HR" dirty="0" smtClean="0"/>
              <a:t>Usluga Smart#Search</a:t>
            </a:r>
          </a:p>
          <a:p>
            <a:r>
              <a:rPr lang="hr-HR" dirty="0" smtClean="0"/>
              <a:t>Realizacija usluge Smart#Search</a:t>
            </a:r>
          </a:p>
          <a:p>
            <a:r>
              <a:rPr lang="hr-HR" dirty="0" smtClean="0"/>
              <a:t>Arhitektura usluge Smart#Search</a:t>
            </a:r>
          </a:p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1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3</a:t>
            </a:fld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Društvene mreže:</a:t>
            </a:r>
          </a:p>
          <a:p>
            <a:pPr lvl="1"/>
            <a:r>
              <a:rPr lang="hr-HR" dirty="0" smtClean="0"/>
              <a:t>Velika popularnost,</a:t>
            </a:r>
          </a:p>
          <a:p>
            <a:pPr lvl="1"/>
            <a:r>
              <a:rPr lang="hr-HR" dirty="0" smtClean="0"/>
              <a:t>Olakšale međusobnu komunikaciju i povezivanje korisnika,</a:t>
            </a:r>
          </a:p>
          <a:p>
            <a:pPr lvl="1"/>
            <a:r>
              <a:rPr lang="hr-HR" dirty="0" smtClean="0"/>
              <a:t>Utječu na način na koji ljudi stvaraju poznanstva i izgrađuju povjerenje,</a:t>
            </a:r>
          </a:p>
          <a:p>
            <a:pPr lvl="1"/>
            <a:r>
              <a:rPr lang="hr-HR" dirty="0" smtClean="0"/>
              <a:t>Poslovne kompanije koriste za: marketing i pronalazak budućih potencijalnih zaposlenika,</a:t>
            </a:r>
          </a:p>
          <a:p>
            <a:pPr lvl="1"/>
            <a:r>
              <a:rPr lang="hr-HR" dirty="0" smtClean="0"/>
              <a:t>Utječu na razvoj inovativnih usluga u području informacijskih i komunikacijskih tehnologija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58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Društveni utjecaj (1)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Mjera na koji način ljudi utječu, direktno ili indirektno, na osjećaje, mišljenja i postupke drugih.</a:t>
            </a:r>
          </a:p>
          <a:p>
            <a:r>
              <a:rPr lang="hr-HR" dirty="0" smtClean="0"/>
              <a:t>Društvene mreže</a:t>
            </a:r>
          </a:p>
          <a:p>
            <a:pPr lvl="1"/>
            <a:r>
              <a:rPr lang="hr-HR" dirty="0"/>
              <a:t>K</a:t>
            </a:r>
            <a:r>
              <a:rPr lang="hr-HR" dirty="0" smtClean="0"/>
              <a:t>orisnici putem statusa, slika, komentara, „lajkova” izražavaju svoja mišljenja i osjećaje i na taj način, svjesno ili nesvjesno, utječu na druge,</a:t>
            </a:r>
          </a:p>
          <a:p>
            <a:pPr lvl="1"/>
            <a:r>
              <a:rPr lang="hr-HR" dirty="0" smtClean="0"/>
              <a:t>Korisnikova utjecajnost se mjeri analiziranjem različitih atributa – današnje inovativne usluge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9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Društveni utjecaj </a:t>
            </a:r>
            <a:r>
              <a:rPr lang="hr-HR" dirty="0" smtClean="0"/>
              <a:t>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Računanje u kontekstu u kojem se </a:t>
            </a:r>
            <a:r>
              <a:rPr lang="hr-HR" dirty="0" smtClean="0"/>
              <a:t>definira</a:t>
            </a:r>
          </a:p>
          <a:p>
            <a:r>
              <a:rPr lang="hr-HR" dirty="0" smtClean="0"/>
              <a:t>Inovativne usluge:</a:t>
            </a:r>
            <a:endParaRPr lang="hr-HR" dirty="0"/>
          </a:p>
          <a:p>
            <a:pPr lvl="1"/>
            <a:r>
              <a:rPr lang="hr-HR" dirty="0" smtClean="0"/>
              <a:t>Prikupljanje podataka o korisnicima na različitim društvenim mrežama,</a:t>
            </a:r>
            <a:endParaRPr lang="hr-HR" dirty="0"/>
          </a:p>
          <a:p>
            <a:pPr lvl="1"/>
            <a:r>
              <a:rPr lang="hr-HR" dirty="0" smtClean="0"/>
              <a:t>Kombinira</a:t>
            </a:r>
            <a:r>
              <a:rPr lang="en-AU" dirty="0" smtClean="0"/>
              <a:t>n</a:t>
            </a:r>
            <a:r>
              <a:rPr lang="hr-HR" dirty="0" smtClean="0"/>
              <a:t>je i analiziranje prikupljenih podataka,</a:t>
            </a:r>
            <a:endParaRPr lang="en-AU" dirty="0" smtClean="0"/>
          </a:p>
          <a:p>
            <a:pPr lvl="1"/>
            <a:r>
              <a:rPr lang="hr-HR" dirty="0" smtClean="0"/>
              <a:t>Zaključivanje na temelju prikupljenih podataka,</a:t>
            </a:r>
          </a:p>
          <a:p>
            <a:pPr lvl="1"/>
            <a:r>
              <a:rPr lang="hr-HR" dirty="0" smtClean="0"/>
              <a:t>Podatak o društvenom utjecaju – novo znanje za korisnika.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5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Platforma SmartSocial (1)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Platforma za kontekstno-svjesno (engl. </a:t>
            </a:r>
            <a:r>
              <a:rPr lang="hr-HR" dirty="0" err="1" smtClean="0"/>
              <a:t>context</a:t>
            </a:r>
            <a:r>
              <a:rPr lang="hr-HR" dirty="0" err="1"/>
              <a:t>-</a:t>
            </a:r>
            <a:r>
              <a:rPr lang="hr-HR" dirty="0" err="1" smtClean="0"/>
              <a:t>aware</a:t>
            </a:r>
            <a:r>
              <a:rPr lang="hr-HR" dirty="0" smtClean="0"/>
              <a:t>) prikupljanje i analiziranje informacija modernog ICT korisnika</a:t>
            </a:r>
          </a:p>
          <a:p>
            <a:r>
              <a:rPr lang="hr-HR" dirty="0" smtClean="0"/>
              <a:t>Zahtijeva pristup podacima korisnika na korisničkim profilima</a:t>
            </a:r>
          </a:p>
          <a:p>
            <a:r>
              <a:rPr lang="hr-HR" dirty="0" smtClean="0"/>
              <a:t>Kontekstno-svjestan sustav: pruža </a:t>
            </a:r>
            <a:r>
              <a:rPr lang="hr-HR" dirty="0"/>
              <a:t>korisniku relevantne informacije i usluge s obzirom na </a:t>
            </a:r>
            <a:r>
              <a:rPr lang="hr-HR" dirty="0" smtClean="0"/>
              <a:t>okružje </a:t>
            </a:r>
            <a:r>
              <a:rPr lang="hr-HR" dirty="0"/>
              <a:t>u kojemu se on nalazi </a:t>
            </a:r>
            <a:endParaRPr lang="hr-HR" dirty="0" smtClean="0"/>
          </a:p>
          <a:p>
            <a:r>
              <a:rPr lang="hr-HR" dirty="0" smtClean="0"/>
              <a:t>Moderni ICT korisnik:</a:t>
            </a:r>
          </a:p>
          <a:p>
            <a:pPr lvl="1"/>
            <a:r>
              <a:rPr lang="hr-HR" dirty="0" smtClean="0"/>
              <a:t>Pokretni korisnik,</a:t>
            </a:r>
          </a:p>
          <a:p>
            <a:pPr lvl="1"/>
            <a:r>
              <a:rPr lang="hr-HR" dirty="0" smtClean="0"/>
              <a:t>Služi se najnovijim uslugama i aplikacijama u ICT području,</a:t>
            </a:r>
          </a:p>
          <a:p>
            <a:pPr lvl="1"/>
            <a:r>
              <a:rPr lang="hr-HR" dirty="0" smtClean="0"/>
              <a:t>Generira određeni skup podataka</a:t>
            </a:r>
          </a:p>
          <a:p>
            <a:pPr lvl="1"/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9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Platforma SmartSocial </a:t>
            </a:r>
            <a:r>
              <a:rPr lang="hr-HR" dirty="0" smtClean="0"/>
              <a:t>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 tipa ulaznih podataka:</a:t>
            </a:r>
          </a:p>
          <a:p>
            <a:pPr lvl="1"/>
            <a:r>
              <a:rPr lang="hr-HR" dirty="0"/>
              <a:t>Podaci generirani putem telekomunikacijskih usluga,</a:t>
            </a:r>
          </a:p>
          <a:p>
            <a:pPr lvl="1"/>
            <a:r>
              <a:rPr lang="hr-HR" dirty="0"/>
              <a:t>Podaci generirani putem internetskih </a:t>
            </a:r>
            <a:r>
              <a:rPr lang="hr-HR" dirty="0" smtClean="0"/>
              <a:t>usluga (društvenih mreža)</a:t>
            </a:r>
          </a:p>
          <a:p>
            <a:pPr marL="457200" lvl="1" indent="0">
              <a:buNone/>
            </a:pPr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7</a:t>
            </a:fld>
            <a:r>
              <a:rPr lang="hr-HR" dirty="0" smtClean="0"/>
              <a:t> </a:t>
            </a:r>
            <a:endParaRPr lang="en-AU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42" y="2704700"/>
            <a:ext cx="5041683" cy="356134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82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Usluga </a:t>
            </a:r>
            <a:r>
              <a:rPr lang="hr-HR" dirty="0" smtClean="0"/>
              <a:t>Smart#Search (1)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Hashtag, #</a:t>
            </a:r>
          </a:p>
          <a:p>
            <a:pPr lvl="1"/>
            <a:r>
              <a:rPr lang="hr-HR" dirty="0" smtClean="0"/>
              <a:t>dodavanje </a:t>
            </a:r>
            <a:r>
              <a:rPr lang="hr-HR" dirty="0"/>
              <a:t>konteksta u </a:t>
            </a:r>
            <a:r>
              <a:rPr lang="hr-HR" dirty="0" smtClean="0"/>
              <a:t>objavu,</a:t>
            </a:r>
          </a:p>
          <a:p>
            <a:pPr lvl="1"/>
            <a:r>
              <a:rPr lang="hr-HR" dirty="0" smtClean="0"/>
              <a:t>objava </a:t>
            </a:r>
            <a:r>
              <a:rPr lang="hr-HR" dirty="0"/>
              <a:t>koja sadrži </a:t>
            </a:r>
            <a:r>
              <a:rPr lang="hr-HR" i="1" dirty="0" smtClean="0"/>
              <a:t>hashtag</a:t>
            </a:r>
            <a:r>
              <a:rPr lang="hr-HR" dirty="0" smtClean="0"/>
              <a:t> </a:t>
            </a:r>
            <a:r>
              <a:rPr lang="hr-HR" dirty="0"/>
              <a:t>dio javne veće </a:t>
            </a:r>
            <a:r>
              <a:rPr lang="hr-HR" dirty="0" smtClean="0"/>
              <a:t>rasprave,</a:t>
            </a:r>
            <a:endParaRPr lang="hr-HR" dirty="0"/>
          </a:p>
          <a:p>
            <a:pPr lvl="1"/>
            <a:r>
              <a:rPr lang="hr-HR" i="1" dirty="0" smtClean="0"/>
              <a:t>Ključna riječ koja predstavlja temu,</a:t>
            </a:r>
          </a:p>
          <a:p>
            <a:pPr lvl="1"/>
            <a:r>
              <a:rPr lang="hr-HR" i="1" dirty="0" smtClean="0"/>
              <a:t>„klikom” na hashtag - komentari ostalih korisnika, </a:t>
            </a:r>
          </a:p>
          <a:p>
            <a:pPr lvl="1"/>
            <a:r>
              <a:rPr lang="hr-HR" i="1" dirty="0" smtClean="0"/>
              <a:t>Olakšava pronalazak svih komentara vezanih za neku temu,</a:t>
            </a:r>
          </a:p>
          <a:p>
            <a:pPr lvl="1"/>
            <a:r>
              <a:rPr lang="hr-HR" i="1" dirty="0" smtClean="0"/>
              <a:t>Prvotno osmišljen od strane društvene mreže Twitter,</a:t>
            </a:r>
          </a:p>
          <a:p>
            <a:pPr lvl="1"/>
            <a:r>
              <a:rPr lang="hr-HR" i="1" dirty="0" smtClean="0"/>
              <a:t>Danas dostupan na društvenim mrežama: Facebook, </a:t>
            </a:r>
            <a:r>
              <a:rPr lang="hr-HR" dirty="0" err="1"/>
              <a:t>Instagram</a:t>
            </a:r>
            <a:r>
              <a:rPr lang="hr-HR" dirty="0"/>
              <a:t>, </a:t>
            </a:r>
            <a:r>
              <a:rPr lang="hr-HR" dirty="0" err="1"/>
              <a:t>Tumblr</a:t>
            </a:r>
            <a:r>
              <a:rPr lang="hr-HR" dirty="0"/>
              <a:t>, </a:t>
            </a:r>
            <a:r>
              <a:rPr lang="hr-HR" dirty="0" err="1"/>
              <a:t>Pinterest</a:t>
            </a:r>
            <a:r>
              <a:rPr lang="hr-HR" dirty="0"/>
              <a:t>, Google</a:t>
            </a:r>
            <a:r>
              <a:rPr lang="en-AU" dirty="0"/>
              <a:t>+ </a:t>
            </a:r>
            <a:endParaRPr lang="hr-HR" i="1" dirty="0"/>
          </a:p>
          <a:p>
            <a:endParaRPr lang="hr-HR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8</a:t>
            </a:fld>
            <a:r>
              <a:rPr lang="hr-HR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74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Usluga </a:t>
            </a:r>
            <a:r>
              <a:rPr lang="hr-HR" dirty="0" smtClean="0"/>
              <a:t>Smart#Search 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</a:t>
            </a:r>
            <a:r>
              <a:rPr lang="hr-HR" dirty="0" smtClean="0"/>
              <a:t>mogućuje pretragu hashtagova na društvenoj mreži Facebook</a:t>
            </a:r>
          </a:p>
          <a:p>
            <a:r>
              <a:rPr lang="hr-HR" dirty="0" smtClean="0"/>
              <a:t>korisnike </a:t>
            </a:r>
            <a:r>
              <a:rPr lang="hr-HR" dirty="0"/>
              <a:t>dobivene </a:t>
            </a:r>
            <a:r>
              <a:rPr lang="hr-HR" dirty="0" smtClean="0"/>
              <a:t>pretragom hashtagova, usluga uspoređuje </a:t>
            </a:r>
            <a:r>
              <a:rPr lang="hr-HR" dirty="0"/>
              <a:t>s korisnicima u SmartSocial </a:t>
            </a:r>
            <a:r>
              <a:rPr lang="hr-HR" dirty="0" smtClean="0"/>
              <a:t>bazi</a:t>
            </a:r>
          </a:p>
          <a:p>
            <a:r>
              <a:rPr lang="hr-HR" i="1" dirty="0" smtClean="0"/>
              <a:t>Parametri usporedbe – javno dohvatljivi podaci </a:t>
            </a:r>
            <a:r>
              <a:rPr lang="hr-HR" i="1" u="sng" dirty="0" smtClean="0"/>
              <a:t>ime, prezime i datum rođenja</a:t>
            </a:r>
          </a:p>
          <a:p>
            <a:r>
              <a:rPr lang="hr-HR" i="1" dirty="0" smtClean="0"/>
              <a:t>Za pronađenog korisnika - dohvat podatka o društvenoj utjecajnosti korisnika</a:t>
            </a:r>
          </a:p>
          <a:p>
            <a:r>
              <a:rPr lang="hr-HR" dirty="0" smtClean="0"/>
              <a:t>Prikaz objava </a:t>
            </a:r>
            <a:r>
              <a:rPr lang="hr-HR" dirty="0"/>
              <a:t>najinfluentnijih korisnika SmartSocial baze </a:t>
            </a:r>
            <a:r>
              <a:rPr lang="hr-HR" dirty="0" smtClean="0"/>
              <a:t>aktivnih </a:t>
            </a:r>
            <a:r>
              <a:rPr lang="hr-HR" dirty="0"/>
              <a:t>u traženoj </a:t>
            </a:r>
            <a:r>
              <a:rPr lang="hr-HR" dirty="0" smtClean="0"/>
              <a:t>temi</a:t>
            </a:r>
            <a:endParaRPr lang="hr-HR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Zagreb, lipanj 2015.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C6DF-5BA3-4C21-A748-9B5C40CAEA05}" type="slidenum">
              <a:rPr lang="en-AU" smtClean="0"/>
              <a:t>9</a:t>
            </a:fld>
            <a:r>
              <a:rPr lang="hr-HR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58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B0F0"/>
      </a:hlink>
      <a:folHlink>
        <a:srgbClr val="0084B4"/>
      </a:folHlink>
    </a:clrScheme>
    <a:fontScheme name="Blank Presentation">
      <a:majorFont>
        <a:latin typeface="Arial CE"/>
        <a:ea typeface=""/>
        <a:cs typeface=""/>
      </a:majorFont>
      <a:minorFont>
        <a:latin typeface="Arial 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B2F563AF-457B-49A7-B416-81DB8BE999A3}" vid="{227BCB77-4234-47B9-9FF2-EF3EFC5941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1382</TotalTime>
  <Words>829</Words>
  <Application>Microsoft Office PowerPoint</Application>
  <PresentationFormat>Widescreen</PresentationFormat>
  <Paragraphs>138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CE</vt:lpstr>
      <vt:lpstr>Calibri</vt:lpstr>
      <vt:lpstr>Symbol</vt:lpstr>
      <vt:lpstr>Times New Roman CE</vt:lpstr>
      <vt:lpstr>Webdings</vt:lpstr>
      <vt:lpstr>Theme1</vt:lpstr>
      <vt:lpstr>Picture</vt:lpstr>
      <vt:lpstr>Razvoj usluge zasnovane na platformi SmartSocial: Smart#Search</vt:lpstr>
      <vt:lpstr>Sadržaj</vt:lpstr>
      <vt:lpstr>Uvod</vt:lpstr>
      <vt:lpstr>Društveni utjecaj (1)</vt:lpstr>
      <vt:lpstr>Društveni utjecaj (2)</vt:lpstr>
      <vt:lpstr>Platforma SmartSocial (1)</vt:lpstr>
      <vt:lpstr>Platforma SmartSocial (2)</vt:lpstr>
      <vt:lpstr>Usluga Smart#Search (1)</vt:lpstr>
      <vt:lpstr>Usluga Smart#Search (2)</vt:lpstr>
      <vt:lpstr>Usluga Smart#Search (3)</vt:lpstr>
      <vt:lpstr>Realizacija usluge Smart#Search(1)</vt:lpstr>
      <vt:lpstr>Realizacija usluge Smart#Search(2)</vt:lpstr>
      <vt:lpstr>Nadogradnja usluge Smart#Search (1)</vt:lpstr>
      <vt:lpstr>Nadogradnja usluge Smart#Search (2)</vt:lpstr>
      <vt:lpstr>Zahtjevi na platformu SmartSocial</vt:lpstr>
      <vt:lpstr>Arhitektura usluge Smart#Search</vt:lpstr>
      <vt:lpstr>Zaključak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an Agent, or just a Program?  A Taxonomy for Autonomous Agents</dc:title>
  <dc:creator>Laura Kokotovic</dc:creator>
  <cp:lastModifiedBy>Laura Kokotovic</cp:lastModifiedBy>
  <cp:revision>85</cp:revision>
  <dcterms:created xsi:type="dcterms:W3CDTF">2015-03-31T14:59:39Z</dcterms:created>
  <dcterms:modified xsi:type="dcterms:W3CDTF">2015-06-08T16:55:16Z</dcterms:modified>
</cp:coreProperties>
</file>