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6"/>
  </p:notesMasterIdLst>
  <p:sldIdLst>
    <p:sldId id="256" r:id="rId2"/>
    <p:sldId id="263" r:id="rId3"/>
    <p:sldId id="260" r:id="rId4"/>
    <p:sldId id="264" r:id="rId5"/>
    <p:sldId id="271" r:id="rId6"/>
    <p:sldId id="273" r:id="rId7"/>
    <p:sldId id="276" r:id="rId8"/>
    <p:sldId id="275" r:id="rId9"/>
    <p:sldId id="277" r:id="rId10"/>
    <p:sldId id="285" r:id="rId11"/>
    <p:sldId id="278" r:id="rId12"/>
    <p:sldId id="279" r:id="rId13"/>
    <p:sldId id="282" r:id="rId14"/>
    <p:sldId id="286" r:id="rId15"/>
    <p:sldId id="287" r:id="rId16"/>
    <p:sldId id="280" r:id="rId17"/>
    <p:sldId id="288" r:id="rId18"/>
    <p:sldId id="281" r:id="rId19"/>
    <p:sldId id="289" r:id="rId20"/>
    <p:sldId id="291" r:id="rId21"/>
    <p:sldId id="292" r:id="rId22"/>
    <p:sldId id="290" r:id="rId23"/>
    <p:sldId id="284" r:id="rId24"/>
    <p:sldId id="269" r:id="rId25"/>
  </p:sldIdLst>
  <p:sldSz cx="9906000" cy="6858000" type="A4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70505"/>
    <a:srgbClr val="B88A7E"/>
    <a:srgbClr val="D7B8B3"/>
    <a:srgbClr val="CDA69F"/>
    <a:srgbClr val="C89B94"/>
    <a:srgbClr val="C4948C"/>
    <a:srgbClr val="FA2828"/>
    <a:srgbClr val="5F5F5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 autoAdjust="0"/>
    <p:restoredTop sz="94660" autoAdjust="0"/>
  </p:normalViewPr>
  <p:slideViewPr>
    <p:cSldViewPr>
      <p:cViewPr>
        <p:scale>
          <a:sx n="90" d="100"/>
          <a:sy n="90" d="100"/>
        </p:scale>
        <p:origin x="-1794" y="-138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774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52500" y="685800"/>
            <a:ext cx="4953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hr-HR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1D50B8C-6E0D-460B-A31C-E557CF8193CE}" type="slidenum">
              <a:rPr lang="hr-HR"/>
              <a:pPr>
                <a:defRPr/>
              </a:pPr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DA842EF-EC53-4614-873D-D047262E43DE}" type="slidenum">
              <a:rPr lang="hr-HR" smtClean="0"/>
              <a:pPr/>
              <a:t>1</a:t>
            </a:fld>
            <a:endParaRPr lang="hr-HR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12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13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14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15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16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1D97E-0EE7-426B-97AC-14B4DA946D40}" type="slidenum">
              <a:rPr lang="hr-HR" smtClean="0"/>
              <a:pPr/>
              <a:t>17</a:t>
            </a:fld>
            <a:endParaRPr lang="hr-H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hr-HR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18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19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20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21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1D97E-0EE7-426B-97AC-14B4DA946D40}" type="slidenum">
              <a:rPr lang="hr-HR" smtClean="0"/>
              <a:pPr/>
              <a:t>3</a:t>
            </a:fld>
            <a:endParaRPr lang="hr-H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hr-HR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22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1D97E-0EE7-426B-97AC-14B4DA946D40}" type="slidenum">
              <a:rPr lang="hr-HR" smtClean="0"/>
              <a:pPr/>
              <a:t>23</a:t>
            </a:fld>
            <a:endParaRPr lang="hr-H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hr-HR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5485B2-F749-44B5-845E-A0275073E5BB}" type="slidenum">
              <a:rPr lang="hr-HR" smtClean="0"/>
              <a:pPr/>
              <a:t>24</a:t>
            </a:fld>
            <a:endParaRPr lang="hr-H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1D97E-0EE7-426B-97AC-14B4DA946D40}" type="slidenum">
              <a:rPr lang="hr-HR" smtClean="0"/>
              <a:pPr/>
              <a:t>5</a:t>
            </a:fld>
            <a:endParaRPr lang="hr-H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hr-HR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6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1D97E-0EE7-426B-97AC-14B4DA946D40}" type="slidenum">
              <a:rPr lang="hr-HR" smtClean="0"/>
              <a:pPr/>
              <a:t>7</a:t>
            </a:fld>
            <a:endParaRPr lang="hr-H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hr-H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8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9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562A53-89C4-4D87-8FEB-728FAB6ABB13}" type="slidenum">
              <a:rPr lang="hr-HR" smtClean="0"/>
              <a:pPr/>
              <a:t>10</a:t>
            </a:fld>
            <a:endParaRPr lang="hr-HR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hr-HR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B1D97E-0EE7-426B-97AC-14B4DA946D40}" type="slidenum">
              <a:rPr lang="hr-HR" smtClean="0"/>
              <a:pPr/>
              <a:t>11</a:t>
            </a:fld>
            <a:endParaRPr lang="hr-HR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algn="just"/>
            <a:endParaRPr lang="hr-H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1.v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2.v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3.v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4.v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5.v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6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7.v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8.v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9.v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0.v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1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5058" name="Picture" r:id="rId3" imgW="708104" imgH="1156204" progId="Word.Picture.8">
              <p:embed/>
            </p:oleObj>
          </a:graphicData>
        </a:graphic>
      </p:graphicFrame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6524625" y="857250"/>
            <a:ext cx="25685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1400" dirty="0">
                <a:latin typeface="Arial CE" pitchFamily="34" charset="0"/>
              </a:rPr>
              <a:t>Zavod za telekomunikacije</a:t>
            </a:r>
            <a:endParaRPr lang="hr-HR" sz="1400" dirty="0"/>
          </a:p>
        </p:txBody>
      </p:sp>
      <p:pic>
        <p:nvPicPr>
          <p:cNvPr id="6" name="Picture 12" descr="grb-uni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338" y="215900"/>
            <a:ext cx="1047750" cy="105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2286000"/>
            <a:ext cx="8420100" cy="1143000"/>
          </a:xfrm>
        </p:spPr>
        <p:txBody>
          <a:bodyPr/>
          <a:lstStyle>
            <a:lvl1pPr algn="ctr">
              <a:defRPr sz="4000"/>
            </a:lvl1pPr>
          </a:lstStyle>
          <a:p>
            <a:r>
              <a:rPr lang="en-GB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Font typeface="Symbol" pitchFamily="18" charset="2"/>
              <a:buNone/>
              <a:defRPr i="1">
                <a:latin typeface="Times New Roman CE" pitchFamily="18" charset="0"/>
              </a:defRPr>
            </a:lvl1pPr>
          </a:lstStyle>
          <a:p>
            <a:endParaRPr lang="en-GB"/>
          </a:p>
          <a:p>
            <a:endParaRPr lang="en-GB"/>
          </a:p>
          <a:p>
            <a:r>
              <a:rPr lang="en-GB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Zagreb, srpanj 2014.</a:t>
            </a:r>
            <a:endParaRPr lang="en-US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BECA-AC0E-480A-82F7-1B8E8EFF8EEB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hr-HR" dirty="0"/>
              <a:t> 13</a:t>
            </a:r>
            <a:r>
              <a:rPr lang="en-US" dirty="0"/>
              <a:t> 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4274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736584-02B6-451A-8531-F309FE958897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5298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4838" y="0"/>
            <a:ext cx="2208212" cy="6172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0200" y="0"/>
            <a:ext cx="6472238" cy="6172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E36072-963C-4B2D-B13C-D61FB58783EB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6082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7381875" y="896938"/>
            <a:ext cx="1752600" cy="24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hr-HR" sz="1000" dirty="0">
                <a:latin typeface="Arial CE" pitchFamily="34" charset="0"/>
              </a:rPr>
              <a:t>Zavod za telekomunikacije</a:t>
            </a:r>
            <a:endParaRPr lang="hr-HR" sz="1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Zagreb, srpanj 2014.</a:t>
            </a:r>
            <a:endParaRPr lang="en-US" dirty="0">
              <a:latin typeface="Times New Roman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B3441-174B-4372-BBCC-8AB75C37ED6F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/>
              <a:t>13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6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7106" name="Picture" r:id="rId3" imgW="708104" imgH="1156204" progId="Word.Picture.8">
              <p:embed/>
            </p:oleObj>
          </a:graphicData>
        </a:graphic>
      </p:graphicFrame>
      <p:sp>
        <p:nvSpPr>
          <p:cNvPr id="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8E4F-4183-4B46-A440-8F10B2673DA3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8130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2950" y="1219200"/>
            <a:ext cx="41338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1219200"/>
            <a:ext cx="41338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295D17-5357-445F-A557-BD185C37E897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8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49154" name="Picture" r:id="rId3" imgW="708104" imgH="1156204" progId="Word.Picture.8">
              <p:embed/>
            </p:oleObj>
          </a:graphicData>
        </a:graphic>
      </p:graphicFrame>
      <p:sp>
        <p:nvSpPr>
          <p:cNvPr id="10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1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E8DC17-4954-4B18-A61B-76DC1B9F24E3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5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0178" name="Picture" r:id="rId3" imgW="708104" imgH="1156204" progId="Word.Picture.8">
              <p:embed/>
            </p:oleObj>
          </a:graphicData>
        </a:graphic>
      </p:graphicFrame>
      <p:sp>
        <p:nvSpPr>
          <p:cNvPr id="6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59E95E-EB04-4E57-BE13-5F1974889BA3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3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4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1202" name="Picture" r:id="rId3" imgW="708104" imgH="1156204" progId="Word.Picture.8">
              <p:embed/>
            </p:oleObj>
          </a:graphicData>
        </a:graphic>
      </p:graphicFrame>
      <p:sp>
        <p:nvSpPr>
          <p:cNvPr id="5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0F6F1-B6EC-4E1C-8D26-8FFC834498A2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2226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CBA11-DA32-419B-876C-DFF9928619A0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7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53250" name="Picture" r:id="rId3" imgW="708104" imgH="1156204" progId="Word.Picture.8">
              <p:embed/>
            </p:oleObj>
          </a:graphicData>
        </a:graphic>
      </p:graphicFrame>
      <p:sp>
        <p:nvSpPr>
          <p:cNvPr id="8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Zagreb, srpanj 2014.</a:t>
            </a:r>
            <a:endParaRPr lang="en-US">
              <a:latin typeface="Times New Roman" charset="0"/>
            </a:endParaRPr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259DC-4D45-485F-BBE0-C8431D2724EC}" type="slidenum">
              <a:rPr lang="en-US"/>
              <a:pPr>
                <a:defRPr/>
              </a:pPr>
              <a:t>‹#›</a:t>
            </a:fld>
            <a:r>
              <a:rPr lang="en-US"/>
              <a:t> od </a:t>
            </a:r>
            <a:r>
              <a:rPr lang="hr-HR"/>
              <a:t>6</a:t>
            </a:r>
            <a:endParaRPr lang="en-US" sz="1400">
              <a:latin typeface="Times New Roman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0200" y="0"/>
            <a:ext cx="65278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219200"/>
            <a:ext cx="84201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657600" y="6477000"/>
            <a:ext cx="25908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600">
                <a:latin typeface="+mn-lt"/>
              </a:defRPr>
            </a:lvl1pPr>
          </a:lstStyle>
          <a:p>
            <a:pPr>
              <a:defRPr/>
            </a:pPr>
            <a:r>
              <a:rPr lang="sr-Latn-CS"/>
              <a:t>Zagreb, srpanj 2014.</a:t>
            </a:r>
            <a:endParaRPr lang="en-US"/>
          </a:p>
        </p:txBody>
      </p:sp>
      <p:sp>
        <p:nvSpPr>
          <p:cNvPr id="2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47650" y="6477000"/>
            <a:ext cx="31369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594600" y="6477000"/>
            <a:ext cx="206375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n-lt"/>
              </a:defRPr>
            </a:lvl1pPr>
          </a:lstStyle>
          <a:p>
            <a:pPr>
              <a:defRPr/>
            </a:pPr>
            <a:fld id="{CE9CF275-11A2-4BBE-B13F-6539353AE8B3}" type="slidenum">
              <a:rPr lang="en-US"/>
              <a:pPr>
                <a:defRPr/>
              </a:pPr>
              <a:t>‹#›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hr-HR" dirty="0"/>
              <a:t> 13 </a:t>
            </a:r>
            <a:r>
              <a:rPr lang="en-US" dirty="0"/>
              <a:t> </a:t>
            </a:r>
            <a:endParaRPr lang="en-US" sz="1400" dirty="0"/>
          </a:p>
        </p:txBody>
      </p:sp>
      <p:sp>
        <p:nvSpPr>
          <p:cNvPr id="1031" name="Line 7"/>
          <p:cNvSpPr>
            <a:spLocks noChangeShapeType="1"/>
          </p:cNvSpPr>
          <p:nvPr/>
        </p:nvSpPr>
        <p:spPr bwMode="auto">
          <a:xfrm flipH="1">
            <a:off x="228600" y="990600"/>
            <a:ext cx="7181850" cy="0"/>
          </a:xfrm>
          <a:prstGeom prst="line">
            <a:avLst/>
          </a:prstGeom>
          <a:noFill/>
          <a:ln w="76200">
            <a:solidFill>
              <a:schemeClr val="bg2"/>
            </a:solidFill>
            <a:round/>
            <a:headEnd/>
            <a:tailEnd/>
          </a:ln>
          <a:effectLst>
            <a:outerShdw dist="107763" dir="2700000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34" name="Line 10"/>
          <p:cNvSpPr>
            <a:spLocks noChangeShapeType="1"/>
          </p:cNvSpPr>
          <p:nvPr/>
        </p:nvSpPr>
        <p:spPr bwMode="auto">
          <a:xfrm flipH="1">
            <a:off x="165100" y="6400800"/>
            <a:ext cx="9410700" cy="0"/>
          </a:xfrm>
          <a:prstGeom prst="line">
            <a:avLst/>
          </a:prstGeom>
          <a:noFill/>
          <a:ln w="28575">
            <a:solidFill>
              <a:srgbClr val="5F5F5F"/>
            </a:solidFill>
            <a:round/>
            <a:headEnd/>
            <a:tailEnd/>
          </a:ln>
          <a:effectLst>
            <a:outerShdw dist="85194" dir="1593903" algn="ctr" rotWithShape="0">
              <a:srgbClr val="D70505"/>
            </a:outerShdw>
          </a:effec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graphicFrame>
        <p:nvGraphicFramePr>
          <p:cNvPr id="3" name="Object 12"/>
          <p:cNvGraphicFramePr>
            <a:graphicFrameLocks noChangeAspect="1"/>
          </p:cNvGraphicFramePr>
          <p:nvPr/>
        </p:nvGraphicFramePr>
        <p:xfrm>
          <a:off x="9129713" y="211138"/>
          <a:ext cx="606425" cy="914400"/>
        </p:xfrm>
        <a:graphic>
          <a:graphicData uri="http://schemas.openxmlformats.org/presentationml/2006/ole">
            <p:oleObj spid="_x0000_s1026" name="Picture" r:id="rId14" imgW="708104" imgH="1156204" progId="Word.Picture.8">
              <p:embed/>
            </p:oleObj>
          </a:graphicData>
        </a:graphic>
      </p:graphicFrame>
      <p:sp>
        <p:nvSpPr>
          <p:cNvPr id="1037" name="Text Box 13"/>
          <p:cNvSpPr txBox="1">
            <a:spLocks noChangeArrowheads="1"/>
          </p:cNvSpPr>
          <p:nvPr userDrawn="1"/>
        </p:nvSpPr>
        <p:spPr bwMode="auto">
          <a:xfrm>
            <a:off x="6897688" y="476250"/>
            <a:ext cx="2466975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r-HR" sz="1400">
                <a:latin typeface="Arial CE" pitchFamily="34" charset="0"/>
              </a:rPr>
              <a:t>Zavod za telekomunikacije</a:t>
            </a:r>
            <a:endParaRPr lang="hr-HR" sz="14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200">
          <a:solidFill>
            <a:srgbClr val="D70505"/>
          </a:solidFill>
          <a:effectLst>
            <a:outerShdw blurRad="38100" dist="38100" dir="2700000" algn="tl">
              <a:srgbClr val="C0C0C0"/>
            </a:outerShdw>
          </a:effectLst>
          <a:latin typeface="Arial CE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Symbol" pitchFamily="18" charset="2"/>
        <a:buChar char="¨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&lt;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=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8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D70505"/>
        </a:buClr>
        <a:buSzPct val="75000"/>
        <a:buFont typeface="Webdings" pitchFamily="18" charset="2"/>
        <a:buChar char="4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/>
              <a:t>Zagreb, </a:t>
            </a:r>
            <a:r>
              <a:rPr lang="sr-Latn-CS" dirty="0" smtClean="0"/>
              <a:t>svibanj 2015.</a:t>
            </a:r>
            <a:endParaRPr lang="en-US" dirty="0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155F908-9F2A-4B4B-B1EC-E8DF54FC868D}" type="slidenum">
              <a:rPr lang="en-US"/>
              <a:pPr>
                <a:defRPr/>
              </a:pPr>
              <a:t>1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32520" y="2276872"/>
            <a:ext cx="8420100" cy="1143000"/>
          </a:xfrm>
        </p:spPr>
        <p:txBody>
          <a:bodyPr/>
          <a:lstStyle/>
          <a:p>
            <a:pPr>
              <a:defRPr/>
            </a:pPr>
            <a:r>
              <a:rPr lang="hr-HR" sz="2400" b="1" dirty="0" smtClean="0">
                <a:solidFill>
                  <a:schemeClr val="tx1"/>
                </a:solidFill>
              </a:rPr>
              <a:t>Seminarski rad</a:t>
            </a:r>
            <a:r>
              <a:rPr lang="hr-HR" b="1" dirty="0" smtClean="0"/>
              <a:t/>
            </a:r>
            <a:br>
              <a:rPr lang="hr-HR" b="1" dirty="0" smtClean="0"/>
            </a:br>
            <a:r>
              <a:rPr lang="hr-HR" sz="3600" b="1" dirty="0" smtClean="0"/>
              <a:t>Izazovi privatnosti na društvenim mrežama: anonimizacija korisničkih podataka</a:t>
            </a:r>
            <a:br>
              <a:rPr lang="hr-HR" sz="3600" b="1" dirty="0" smtClean="0"/>
            </a:br>
            <a:r>
              <a:rPr lang="hr-HR" sz="3600" b="1" dirty="0" smtClean="0"/>
              <a:t>(engl. </a:t>
            </a:r>
            <a:r>
              <a:rPr lang="hr-HR" sz="3600" b="1" i="1" dirty="0" smtClean="0"/>
              <a:t>Social data privacy</a:t>
            </a:r>
            <a:r>
              <a:rPr lang="hr-HR" sz="3600" b="1" dirty="0" smtClean="0"/>
              <a:t>)</a:t>
            </a:r>
            <a:endParaRPr lang="hr-HR" sz="3600" dirty="0" smtClean="0">
              <a:solidFill>
                <a:schemeClr val="accent2"/>
              </a:solidFill>
            </a:endParaRPr>
          </a:p>
        </p:txBody>
      </p:sp>
      <p:sp>
        <p:nvSpPr>
          <p:cNvPr id="2458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hr-HR" dirty="0" smtClean="0"/>
          </a:p>
          <a:p>
            <a:r>
              <a:rPr lang="hr-HR" dirty="0" smtClean="0"/>
              <a:t>Mentor: doc.dr.sc. Vedran Podobnik</a:t>
            </a:r>
          </a:p>
          <a:p>
            <a:r>
              <a:rPr lang="hr-HR" dirty="0" smtClean="0"/>
              <a:t>Prezentaciju izradio: Dino Fuks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10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0472" y="0"/>
            <a:ext cx="8769424" cy="914400"/>
          </a:xfrm>
        </p:spPr>
        <p:txBody>
          <a:bodyPr/>
          <a:lstStyle/>
          <a:p>
            <a:r>
              <a:rPr lang="hr-HR" dirty="0" smtClean="0"/>
              <a:t>SNAP – (</a:t>
            </a:r>
            <a:r>
              <a:rPr lang="hr-HR" i="1" dirty="0" smtClean="0"/>
              <a:t>Stanford Network Analysis Project</a:t>
            </a:r>
            <a:r>
              <a:rPr lang="hr-HR" dirty="0" smtClean="0"/>
              <a:t>) (2)</a:t>
            </a:r>
            <a:endParaRPr lang="hr-HR" dirty="0"/>
          </a:p>
        </p:txBody>
      </p:sp>
      <p:pic>
        <p:nvPicPr>
          <p:cNvPr id="73729" name="Picture 1" descr="fea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1412776"/>
            <a:ext cx="5760640" cy="1481412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73730" name="Picture 2" descr="featnam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4488" y="3284984"/>
            <a:ext cx="5699316" cy="3096344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pic>
        <p:nvPicPr>
          <p:cNvPr id="90114" name="Picture 2" descr="edge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69224" y="4509120"/>
            <a:ext cx="2376264" cy="1697331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  <a:miter lim="800000"/>
            <a:headEnd/>
            <a:tailEnd/>
          </a:ln>
        </p:spPr>
      </p:pic>
      <p:sp>
        <p:nvSpPr>
          <p:cNvPr id="9" name="Left Arrow 8"/>
          <p:cNvSpPr/>
          <p:nvPr/>
        </p:nvSpPr>
        <p:spPr bwMode="auto">
          <a:xfrm>
            <a:off x="6177136" y="1988840"/>
            <a:ext cx="936104" cy="28803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85248" y="1916832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latin typeface="+mn-lt"/>
              </a:rPr>
              <a:t>feat</a:t>
            </a:r>
            <a:endParaRPr lang="hr-HR" i="1" dirty="0">
              <a:latin typeface="+mn-lt"/>
            </a:endParaRPr>
          </a:p>
        </p:txBody>
      </p:sp>
      <p:sp>
        <p:nvSpPr>
          <p:cNvPr id="11" name="Left Arrow 10"/>
          <p:cNvSpPr/>
          <p:nvPr/>
        </p:nvSpPr>
        <p:spPr bwMode="auto">
          <a:xfrm>
            <a:off x="6033120" y="3429000"/>
            <a:ext cx="936104" cy="288032"/>
          </a:xfrm>
          <a:prstGeom prst="lef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041232" y="3356992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latin typeface="+mn-lt"/>
              </a:rPr>
              <a:t>featnames</a:t>
            </a:r>
            <a:endParaRPr lang="hr-HR" i="1" dirty="0"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689304" y="4077072"/>
            <a:ext cx="10801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i="1" dirty="0" smtClean="0">
                <a:latin typeface="+mn-lt"/>
              </a:rPr>
              <a:t>edges</a:t>
            </a:r>
            <a:endParaRPr lang="hr-HR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38EF5-C882-4FEC-969F-572F8EA1D24E}" type="slidenum">
              <a:rPr lang="en-US"/>
              <a:pPr>
                <a:defRPr/>
              </a:pPr>
              <a:t>11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32520" y="2420888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Anonimizacija geolokacijskih podataka</a:t>
            </a:r>
            <a:endParaRPr kumimoji="0" lang="hr-HR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12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0"/>
            <a:ext cx="6408712" cy="914400"/>
          </a:xfrm>
        </p:spPr>
        <p:txBody>
          <a:bodyPr/>
          <a:lstStyle/>
          <a:p>
            <a:r>
              <a:rPr lang="hr-HR" sz="2800" dirty="0" smtClean="0"/>
              <a:t>Anonimizacija geolokacijskih podataka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528" y="1772816"/>
            <a:ext cx="8568952" cy="2232248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hr-HR" dirty="0" smtClean="0"/>
              <a:t>Izazov:</a:t>
            </a:r>
          </a:p>
          <a:p>
            <a:pPr lvl="1">
              <a:spcAft>
                <a:spcPts val="1200"/>
              </a:spcAft>
            </a:pPr>
            <a:r>
              <a:rPr lang="hr-HR" dirty="0" smtClean="0"/>
              <a:t>omogućiti razlučivanje odnosa (udaljenosti) među anonimiziranim podacima</a:t>
            </a:r>
          </a:p>
          <a:p>
            <a:pPr lvl="1">
              <a:spcAft>
                <a:spcPts val="1200"/>
              </a:spcAft>
            </a:pPr>
            <a:r>
              <a:rPr lang="hr-HR" dirty="0" smtClean="0"/>
              <a:t>80% korisnika moguće je identificirati pomoću 3 lokacije na kojima najčešće boravi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13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0"/>
            <a:ext cx="9057456" cy="914400"/>
          </a:xfrm>
        </p:spPr>
        <p:txBody>
          <a:bodyPr/>
          <a:lstStyle/>
          <a:p>
            <a:r>
              <a:rPr lang="hr-HR" sz="2800" dirty="0" smtClean="0"/>
              <a:t>Prijedlog anonimizacije broj 1</a:t>
            </a:r>
            <a:endParaRPr lang="hr-HR" sz="2400" dirty="0" smtClean="0"/>
          </a:p>
        </p:txBody>
      </p:sp>
      <p:pic>
        <p:nvPicPr>
          <p:cNvPr id="67585" name="Picture 1"/>
          <p:cNvPicPr>
            <a:picLocks noChangeAspect="1" noChangeArrowheads="1"/>
          </p:cNvPicPr>
          <p:nvPr/>
        </p:nvPicPr>
        <p:blipFill>
          <a:blip r:embed="rId3" cstate="print"/>
          <a:srcRect l="2984" r="1673"/>
          <a:stretch>
            <a:fillRect/>
          </a:stretch>
        </p:blipFill>
        <p:spPr bwMode="auto">
          <a:xfrm>
            <a:off x="3296816" y="1340768"/>
            <a:ext cx="4104456" cy="1170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4" cstate="print"/>
          <a:srcRect l="4609" r="2892"/>
          <a:stretch>
            <a:fillRect/>
          </a:stretch>
        </p:blipFill>
        <p:spPr bwMode="auto">
          <a:xfrm>
            <a:off x="2504728" y="2780928"/>
            <a:ext cx="531304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7" name="Picture 3"/>
          <p:cNvPicPr>
            <a:picLocks noChangeAspect="1" noChangeArrowheads="1"/>
          </p:cNvPicPr>
          <p:nvPr/>
        </p:nvPicPr>
        <p:blipFill>
          <a:blip r:embed="rId5" cstate="print"/>
          <a:srcRect t="3125"/>
          <a:stretch>
            <a:fillRect/>
          </a:stretch>
        </p:blipFill>
        <p:spPr bwMode="auto">
          <a:xfrm>
            <a:off x="2216696" y="4365104"/>
            <a:ext cx="5832648" cy="1951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14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0"/>
            <a:ext cx="9057456" cy="914400"/>
          </a:xfrm>
        </p:spPr>
        <p:txBody>
          <a:bodyPr/>
          <a:lstStyle/>
          <a:p>
            <a:r>
              <a:rPr lang="hr-HR" sz="2800" dirty="0" smtClean="0"/>
              <a:t>Prijedlog anonimizacije broj 2</a:t>
            </a:r>
            <a:endParaRPr lang="hr-HR" sz="2400" dirty="0" smtClean="0"/>
          </a:p>
        </p:txBody>
      </p:sp>
      <p:pic>
        <p:nvPicPr>
          <p:cNvPr id="92162" name="Picture 2" descr="KartaSMrežom"/>
          <p:cNvPicPr>
            <a:picLocks noChangeAspect="1" noChangeArrowheads="1"/>
          </p:cNvPicPr>
          <p:nvPr/>
        </p:nvPicPr>
        <p:blipFill>
          <a:blip r:embed="rId3" cstate="print"/>
          <a:srcRect l="6413" t="7339" r="3407" b="10275"/>
          <a:stretch>
            <a:fillRect/>
          </a:stretch>
        </p:blipFill>
        <p:spPr bwMode="auto">
          <a:xfrm>
            <a:off x="3080792" y="1556792"/>
            <a:ext cx="4259216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15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0"/>
            <a:ext cx="9057456" cy="914400"/>
          </a:xfrm>
        </p:spPr>
        <p:txBody>
          <a:bodyPr/>
          <a:lstStyle/>
          <a:p>
            <a:r>
              <a:rPr lang="hr-HR" sz="2800" dirty="0" smtClean="0"/>
              <a:t>Prijedlog anonimizacije broj 3</a:t>
            </a:r>
            <a:endParaRPr lang="hr-HR" sz="2400" dirty="0" smtClean="0"/>
          </a:p>
        </p:txBody>
      </p:sp>
      <p:pic>
        <p:nvPicPr>
          <p:cNvPr id="93186" name="Picture 2" descr="zupanije"/>
          <p:cNvPicPr>
            <a:picLocks noChangeAspect="1" noChangeArrowheads="1"/>
          </p:cNvPicPr>
          <p:nvPr/>
        </p:nvPicPr>
        <p:blipFill>
          <a:blip r:embed="rId3" cstate="print"/>
          <a:srcRect l="24210" r="32632" b="60329"/>
          <a:stretch>
            <a:fillRect/>
          </a:stretch>
        </p:blipFill>
        <p:spPr bwMode="auto">
          <a:xfrm>
            <a:off x="488504" y="1628800"/>
            <a:ext cx="3744416" cy="3287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8984" y="1628800"/>
            <a:ext cx="4896544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25008" y="3573016"/>
            <a:ext cx="4457183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16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0"/>
            <a:ext cx="9057456" cy="914400"/>
          </a:xfrm>
        </p:spPr>
        <p:txBody>
          <a:bodyPr/>
          <a:lstStyle/>
          <a:p>
            <a:r>
              <a:rPr lang="hr-HR" sz="2400" dirty="0" smtClean="0"/>
              <a:t>Usporedba predloženih metoda</a:t>
            </a:r>
          </a:p>
        </p:txBody>
      </p:sp>
      <p:pic>
        <p:nvPicPr>
          <p:cNvPr id="655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44" y="2636912"/>
            <a:ext cx="6365069" cy="189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5538" name="Picture 2" descr="image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77335" y="3284984"/>
            <a:ext cx="1191775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ight Arrow 15"/>
          <p:cNvSpPr/>
          <p:nvPr/>
        </p:nvSpPr>
        <p:spPr bwMode="auto">
          <a:xfrm>
            <a:off x="7257256" y="3356992"/>
            <a:ext cx="648072" cy="360040"/>
          </a:xfrm>
          <a:prstGeom prst="rightArrow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r-HR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38EF5-C882-4FEC-969F-572F8EA1D24E}" type="slidenum">
              <a:rPr lang="en-US"/>
              <a:pPr>
                <a:defRPr/>
              </a:pPr>
              <a:t>17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32520" y="2420888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Izvedba</a:t>
            </a:r>
            <a:r>
              <a:rPr kumimoji="0" lang="hr-HR" sz="3200" b="1" i="0" u="none" strike="noStrike" kern="0" cap="none" spc="0" normalizeH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anonimizacije odabranom metodom</a:t>
            </a:r>
            <a:endParaRPr kumimoji="0" lang="hr-HR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18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0"/>
            <a:ext cx="9057456" cy="914400"/>
          </a:xfrm>
        </p:spPr>
        <p:txBody>
          <a:bodyPr/>
          <a:lstStyle/>
          <a:p>
            <a:r>
              <a:rPr lang="hr-HR" sz="2800" dirty="0" smtClean="0"/>
              <a:t>Izvedba anonimizacije odabranom metodom (1)</a:t>
            </a:r>
          </a:p>
        </p:txBody>
      </p:sp>
      <p:pic>
        <p:nvPicPr>
          <p:cNvPr id="6348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43525" y="1700808"/>
            <a:ext cx="456247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00808"/>
            <a:ext cx="5223425" cy="39604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19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0"/>
            <a:ext cx="9057456" cy="914400"/>
          </a:xfrm>
        </p:spPr>
        <p:txBody>
          <a:bodyPr/>
          <a:lstStyle/>
          <a:p>
            <a:r>
              <a:rPr lang="hr-HR" sz="2800" dirty="0" smtClean="0"/>
              <a:t>Izvedba anonimizacije odabranom metodom (2)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632520" y="1268760"/>
            <a:ext cx="8420100" cy="57606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sz="2000" dirty="0" smtClean="0"/>
              <a:t>Uočeni nedostatci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36776" y="1700808"/>
            <a:ext cx="4680520" cy="439485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4C5FCD-6F1C-44EB-881B-E31163FAE7D9}" type="slidenum">
              <a:rPr lang="en-US"/>
              <a:pPr>
                <a:defRPr/>
              </a:pPr>
              <a:t>2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Sadržaj</a:t>
            </a:r>
            <a:endParaRPr lang="en-GB" dirty="0" smtClean="0"/>
          </a:p>
        </p:txBody>
      </p:sp>
      <p:sp>
        <p:nvSpPr>
          <p:cNvPr id="256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76536" y="1484784"/>
            <a:ext cx="8553450" cy="5181600"/>
          </a:xfrm>
        </p:spPr>
        <p:txBody>
          <a:bodyPr/>
          <a:lstStyle/>
          <a:p>
            <a:r>
              <a:rPr lang="hr-HR" dirty="0" smtClean="0"/>
              <a:t>Uvod</a:t>
            </a:r>
          </a:p>
          <a:p>
            <a:r>
              <a:rPr lang="hr-HR" dirty="0" smtClean="0"/>
              <a:t>Potreba za anonimizacijom podataka</a:t>
            </a:r>
          </a:p>
          <a:p>
            <a:r>
              <a:rPr lang="hr-HR" dirty="0" smtClean="0"/>
              <a:t>Metode anonimizacije korisničkih podataka</a:t>
            </a:r>
          </a:p>
          <a:p>
            <a:r>
              <a:rPr lang="hr-HR" dirty="0" smtClean="0"/>
              <a:t>Anonimizacija geolokacijskih podataka</a:t>
            </a:r>
          </a:p>
          <a:p>
            <a:pPr lvl="1"/>
            <a:r>
              <a:rPr lang="hr-HR" dirty="0" smtClean="0"/>
              <a:t>Prijedlog metoda za anonimizaciju geolokacijskih podataka</a:t>
            </a:r>
          </a:p>
          <a:p>
            <a:pPr lvl="1"/>
            <a:r>
              <a:rPr lang="hr-HR" dirty="0" smtClean="0"/>
              <a:t>Izvedba anonimizacije odabranom metodom</a:t>
            </a:r>
          </a:p>
          <a:p>
            <a:r>
              <a:rPr lang="hr-HR" dirty="0" smtClean="0"/>
              <a:t>Zaključak</a:t>
            </a:r>
          </a:p>
          <a:p>
            <a:endParaRPr lang="hr-H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20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0"/>
            <a:ext cx="9057456" cy="914400"/>
          </a:xfrm>
        </p:spPr>
        <p:txBody>
          <a:bodyPr/>
          <a:lstStyle/>
          <a:p>
            <a:r>
              <a:rPr lang="hr-HR" sz="2800" dirty="0" smtClean="0"/>
              <a:t>Izvedba anonimizacije odabranom metodom (3)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0" y="1268760"/>
            <a:ext cx="8420100" cy="576064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sz="2000" dirty="0" smtClean="0"/>
              <a:t>Rješenje:“zamišljena” podjela županija</a:t>
            </a:r>
          </a:p>
        </p:txBody>
      </p:sp>
      <p:pic>
        <p:nvPicPr>
          <p:cNvPr id="57346" name="Picture 2" descr="ZupanijePodjel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8984" y="1268760"/>
            <a:ext cx="4968552" cy="502756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7" name="Picture 3" descr="ZagrebPodjelaNumerirana"/>
          <p:cNvPicPr>
            <a:picLocks noChangeAspect="1" noChangeArrowheads="1"/>
          </p:cNvPicPr>
          <p:nvPr/>
        </p:nvPicPr>
        <p:blipFill>
          <a:blip r:embed="rId4" cstate="print"/>
          <a:srcRect l="28146" t="37077" r="26324" b="19067"/>
          <a:stretch>
            <a:fillRect/>
          </a:stretch>
        </p:blipFill>
        <p:spPr bwMode="auto">
          <a:xfrm>
            <a:off x="920552" y="2348880"/>
            <a:ext cx="3063143" cy="230425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21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0"/>
            <a:ext cx="9057456" cy="914400"/>
          </a:xfrm>
        </p:spPr>
        <p:txBody>
          <a:bodyPr/>
          <a:lstStyle/>
          <a:p>
            <a:r>
              <a:rPr lang="hr-HR" sz="2800" dirty="0" smtClean="0"/>
              <a:t>Izvedba anonimizacije odabranom metodom (4)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9649072" cy="864096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sz="2000" dirty="0" smtClean="0"/>
              <a:t>Ujednačen broj stanovnika za svako područje</a:t>
            </a:r>
          </a:p>
          <a:p>
            <a:pPr>
              <a:spcAft>
                <a:spcPts val="600"/>
              </a:spcAft>
            </a:pPr>
            <a:r>
              <a:rPr lang="hr-HR" sz="2000" dirty="0" smtClean="0"/>
              <a:t>Broj susjednih područja unutar intervala [2, 5] </a:t>
            </a:r>
          </a:p>
          <a:p>
            <a:pPr lvl="1">
              <a:spcAft>
                <a:spcPts val="600"/>
              </a:spcAft>
            </a:pPr>
            <a:r>
              <a:rPr lang="hr-HR" sz="1800" dirty="0" smtClean="0"/>
              <a:t>Jednolika raspodjela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69462" y="2492896"/>
            <a:ext cx="4743528" cy="36724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734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64" y="2492896"/>
            <a:ext cx="4752528" cy="353551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22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44488" y="0"/>
            <a:ext cx="9057456" cy="914400"/>
          </a:xfrm>
        </p:spPr>
        <p:txBody>
          <a:bodyPr/>
          <a:lstStyle/>
          <a:p>
            <a:r>
              <a:rPr lang="hr-HR" sz="2800" dirty="0" smtClean="0"/>
              <a:t>Izvedba anonimizacije odabranom metodom (5)</a:t>
            </a:r>
          </a:p>
        </p:txBody>
      </p:sp>
      <p:pic>
        <p:nvPicPr>
          <p:cNvPr id="563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7016" y="1556792"/>
            <a:ext cx="4664968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464" y="1556792"/>
            <a:ext cx="4784339" cy="3600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38EF5-C882-4FEC-969F-572F8EA1D24E}" type="slidenum">
              <a:rPr lang="en-US"/>
              <a:pPr>
                <a:defRPr/>
              </a:pPr>
              <a:t>23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32520" y="2420888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Zaključak</a:t>
            </a:r>
            <a:endParaRPr kumimoji="0" lang="hr-HR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hr-HR" dirty="0" smtClean="0"/>
              <a:t>Zaključak</a:t>
            </a:r>
            <a:endParaRPr lang="hr-HR" dirty="0"/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>
          <a:xfrm>
            <a:off x="632520" y="1412776"/>
            <a:ext cx="8420100" cy="495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dirty="0" smtClean="0"/>
              <a:t>velik broj aplikacija koje prikupljaju različite podatke o korisnicima društvenih mreža:</a:t>
            </a:r>
          </a:p>
          <a:p>
            <a:pPr lvl="1">
              <a:spcAft>
                <a:spcPts val="600"/>
              </a:spcAft>
            </a:pPr>
            <a:r>
              <a:rPr lang="hr-HR" dirty="0" smtClean="0"/>
              <a:t>lakše prikupljanje podataka</a:t>
            </a:r>
          </a:p>
          <a:p>
            <a:pPr lvl="1">
              <a:spcAft>
                <a:spcPts val="600"/>
              </a:spcAft>
            </a:pPr>
            <a:r>
              <a:rPr lang="hr-HR" dirty="0" smtClean="0"/>
              <a:t>mogućnost analize</a:t>
            </a:r>
          </a:p>
          <a:p>
            <a:pPr>
              <a:spcAft>
                <a:spcPts val="600"/>
              </a:spcAft>
            </a:pPr>
            <a:r>
              <a:rPr lang="hr-HR" dirty="0" smtClean="0"/>
              <a:t>detaljnija analiza – javna objava podataka:</a:t>
            </a:r>
          </a:p>
          <a:p>
            <a:pPr lvl="1">
              <a:spcAft>
                <a:spcPts val="600"/>
              </a:spcAft>
            </a:pPr>
            <a:r>
              <a:rPr lang="hr-HR" dirty="0" smtClean="0"/>
              <a:t>kvalitetno anonimiziran skup podataka</a:t>
            </a:r>
          </a:p>
          <a:p>
            <a:pPr lvl="2">
              <a:spcAft>
                <a:spcPts val="600"/>
              </a:spcAft>
            </a:pPr>
            <a:r>
              <a:rPr lang="hr-HR" dirty="0" smtClean="0"/>
              <a:t>prikrivanje identiteta korisnika</a:t>
            </a:r>
          </a:p>
          <a:p>
            <a:pPr lvl="2">
              <a:spcAft>
                <a:spcPts val="600"/>
              </a:spcAft>
            </a:pPr>
            <a:r>
              <a:rPr lang="hr-HR" dirty="0" smtClean="0"/>
              <a:t>mogućnost usporedbe</a:t>
            </a:r>
          </a:p>
          <a:p>
            <a:pPr lvl="1">
              <a:spcAft>
                <a:spcPts val="600"/>
              </a:spcAft>
            </a:pPr>
            <a:endParaRPr lang="hr-HR" sz="16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4E3519D-5778-46F4-9D72-F22075BD36C6}" type="slidenum">
              <a:rPr lang="en-US"/>
              <a:pPr>
                <a:defRPr/>
              </a:pPr>
              <a:t>24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38EF5-C882-4FEC-969F-572F8EA1D24E}" type="slidenum">
              <a:rPr lang="en-US"/>
              <a:pPr>
                <a:defRPr/>
              </a:pPr>
              <a:t>3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32520" y="2420888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Uvod</a:t>
            </a:r>
            <a:endParaRPr kumimoji="0" lang="hr-HR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3050" y="0"/>
            <a:ext cx="6527800" cy="9144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Uvod</a:t>
            </a:r>
            <a:endParaRPr lang="hr-HR" dirty="0"/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704528" y="1412776"/>
            <a:ext cx="8420100" cy="49530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hr-HR" dirty="0" smtClean="0"/>
              <a:t>Tehnološki razvoj: </a:t>
            </a:r>
          </a:p>
          <a:p>
            <a:pPr lvl="1">
              <a:spcAft>
                <a:spcPts val="600"/>
              </a:spcAft>
            </a:pPr>
            <a:r>
              <a:rPr lang="hr-HR" dirty="0" smtClean="0"/>
              <a:t>lakše prikupljanje podataka </a:t>
            </a:r>
          </a:p>
          <a:p>
            <a:pPr lvl="1">
              <a:spcAft>
                <a:spcPts val="600"/>
              </a:spcAft>
            </a:pPr>
            <a:r>
              <a:rPr lang="hr-HR" dirty="0" smtClean="0"/>
              <a:t>veća mogućnost analize </a:t>
            </a:r>
          </a:p>
          <a:p>
            <a:pPr>
              <a:spcAft>
                <a:spcPts val="600"/>
              </a:spcAft>
            </a:pPr>
            <a:r>
              <a:rPr lang="hr-HR" dirty="0" smtClean="0"/>
              <a:t>Prikupljeni podaci:</a:t>
            </a:r>
          </a:p>
          <a:p>
            <a:pPr lvl="1">
              <a:spcAft>
                <a:spcPts val="600"/>
              </a:spcAft>
            </a:pPr>
            <a:r>
              <a:rPr lang="hr-HR" dirty="0" smtClean="0"/>
              <a:t>zadržati za vlastitu analizu</a:t>
            </a:r>
          </a:p>
          <a:p>
            <a:pPr lvl="1">
              <a:spcAft>
                <a:spcPts val="600"/>
              </a:spcAft>
            </a:pPr>
            <a:r>
              <a:rPr lang="hr-HR" dirty="0" smtClean="0"/>
              <a:t>javno objavljivanje</a:t>
            </a:r>
          </a:p>
          <a:p>
            <a:pPr>
              <a:buFont typeface="Symbol" pitchFamily="18" charset="2"/>
              <a:buNone/>
            </a:pPr>
            <a:endParaRPr lang="hr-HR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5ADDFB-4224-4AFF-AD7E-CE6D94D59757}" type="slidenum">
              <a:rPr lang="en-US"/>
              <a:pPr>
                <a:defRPr/>
              </a:pPr>
              <a:t>4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38EF5-C882-4FEC-969F-572F8EA1D24E}" type="slidenum">
              <a:rPr lang="en-US"/>
              <a:pPr>
                <a:defRPr/>
              </a:pPr>
              <a:t>5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32520" y="2420888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Potreba</a:t>
            </a:r>
            <a:r>
              <a:rPr kumimoji="0" lang="hr-HR" sz="3200" b="1" i="0" u="none" strike="noStrike" kern="0" cap="none" spc="0" normalizeH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za anonimizacijom podataka</a:t>
            </a:r>
            <a:endParaRPr lang="hr-HR" sz="3600" dirty="0" smtClean="0"/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6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30200" y="0"/>
            <a:ext cx="6927056" cy="914400"/>
          </a:xfrm>
        </p:spPr>
        <p:txBody>
          <a:bodyPr/>
          <a:lstStyle/>
          <a:p>
            <a:pPr>
              <a:defRPr/>
            </a:pPr>
            <a:r>
              <a:rPr lang="hr-HR" dirty="0" smtClean="0"/>
              <a:t>Potreba za anonimizacijom podataka</a:t>
            </a: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528" y="1196752"/>
            <a:ext cx="8420100" cy="2232248"/>
          </a:xfrm>
        </p:spPr>
        <p:txBody>
          <a:bodyPr/>
          <a:lstStyle/>
          <a:p>
            <a:r>
              <a:rPr lang="hr-HR" dirty="0" smtClean="0"/>
              <a:t>Javna objava podataka:</a:t>
            </a:r>
          </a:p>
          <a:p>
            <a:pPr lvl="1"/>
            <a:r>
              <a:rPr lang="hr-HR" dirty="0" smtClean="0"/>
              <a:t>povreda privatnosti korisnika čiji podaci su objavljeni</a:t>
            </a:r>
          </a:p>
          <a:p>
            <a:pPr>
              <a:spcBef>
                <a:spcPts val="1200"/>
              </a:spcBef>
            </a:pPr>
            <a:r>
              <a:rPr lang="hr-HR" dirty="0" smtClean="0"/>
              <a:t>Re-identifikacija korisnika</a:t>
            </a:r>
          </a:p>
          <a:p>
            <a:pPr lvl="1"/>
            <a:r>
              <a:rPr lang="hr-HR" dirty="0" smtClean="0"/>
              <a:t>korisnik (čvor) određen vezama i osobinama na društvenoj mreži, a </a:t>
            </a:r>
            <a:r>
              <a:rPr lang="hr-HR" u="sng" dirty="0" smtClean="0"/>
              <a:t>ne identifikatorom</a:t>
            </a:r>
            <a:r>
              <a:rPr lang="hr-HR" dirty="0" smtClean="0"/>
              <a:t>!</a:t>
            </a:r>
          </a:p>
          <a:p>
            <a:pPr>
              <a:spcBef>
                <a:spcPts val="1200"/>
              </a:spcBef>
            </a:pPr>
            <a:r>
              <a:rPr lang="hr-HR" dirty="0" smtClean="0"/>
              <a:t>Pravilno anonimizirani skup podataka:</a:t>
            </a:r>
          </a:p>
          <a:p>
            <a:pPr lvl="1"/>
            <a:r>
              <a:rPr lang="hr-HR" dirty="0" smtClean="0"/>
              <a:t>nemogućnost ponovne identifikacije korisnika</a:t>
            </a:r>
          </a:p>
          <a:p>
            <a:pPr lvl="1"/>
            <a:r>
              <a:rPr lang="hr-HR" dirty="0" smtClean="0"/>
              <a:t>osigurati mogućnost usporedbe anonimiziranih podataka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48544" y="3284984"/>
            <a:ext cx="842010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742950" marR="0" lvl="1" indent="-28575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D70505"/>
              </a:buClr>
              <a:buSzPct val="75000"/>
              <a:tabLst/>
              <a:defRPr/>
            </a:pPr>
            <a:endParaRPr kumimoji="0" lang="hr-HR" sz="24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638EF5-C882-4FEC-969F-572F8EA1D24E}" type="slidenum">
              <a:rPr lang="en-US"/>
              <a:pPr>
                <a:defRPr/>
              </a:pPr>
              <a:t>7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32520" y="2420888"/>
            <a:ext cx="84201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Metode</a:t>
            </a:r>
            <a:r>
              <a:rPr lang="hr-HR" sz="3200" b="1" kern="0" dirty="0" smtClean="0"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hr-HR" sz="3200" b="1" kern="0" noProof="0" dirty="0" smtClean="0"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rPr>
              <a:t>a</a:t>
            </a:r>
            <a:r>
              <a:rPr kumimoji="0" lang="hr-HR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nonimizacije korisničkih</a:t>
            </a:r>
            <a:r>
              <a:rPr kumimoji="0" lang="hr-HR" sz="3200" b="1" i="0" u="none" strike="noStrike" kern="0" cap="none" spc="0" normalizeH="0" noProof="0" dirty="0" smtClean="0">
                <a:ln>
                  <a:noFill/>
                </a:ln>
                <a:solidFill>
                  <a:srgbClr val="D7050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podataka</a:t>
            </a:r>
            <a:endParaRPr kumimoji="0" lang="hr-HR" sz="3600" b="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8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528" y="1340768"/>
            <a:ext cx="8420100" cy="2232248"/>
          </a:xfrm>
        </p:spPr>
        <p:txBody>
          <a:bodyPr/>
          <a:lstStyle/>
          <a:p>
            <a:r>
              <a:rPr lang="hr-HR" dirty="0" smtClean="0"/>
              <a:t>skup podataka predstavljen anonimiziranim parametrom koji je pridružen najmanje </a:t>
            </a:r>
            <a:r>
              <a:rPr lang="hr-HR" i="1" dirty="0" smtClean="0"/>
              <a:t>k</a:t>
            </a:r>
            <a:r>
              <a:rPr lang="hr-HR" dirty="0" smtClean="0"/>
              <a:t> osoba.</a:t>
            </a:r>
          </a:p>
          <a:p>
            <a:endParaRPr lang="hr-HR" dirty="0" smtClean="0"/>
          </a:p>
          <a:p>
            <a:endParaRPr lang="hr-HR" dirty="0" smtClean="0"/>
          </a:p>
          <a:p>
            <a:pPr lvl="1"/>
            <a:endParaRPr lang="hr-HR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i="1" dirty="0" smtClean="0"/>
              <a:t>K</a:t>
            </a:r>
            <a:r>
              <a:rPr lang="hr-HR" dirty="0" smtClean="0"/>
              <a:t>-anonimizacija</a:t>
            </a:r>
            <a:endParaRPr lang="hr-HR" dirty="0"/>
          </a:p>
        </p:txBody>
      </p:sp>
      <p:pic>
        <p:nvPicPr>
          <p:cNvPr id="17" name="Picture 16" descr="PrezentacijaKAnonimizacija.png"/>
          <p:cNvPicPr>
            <a:picLocks noChangeAspect="1"/>
          </p:cNvPicPr>
          <p:nvPr/>
        </p:nvPicPr>
        <p:blipFill>
          <a:blip r:embed="rId3" cstate="print"/>
          <a:srcRect l="63084"/>
          <a:stretch>
            <a:fillRect/>
          </a:stretch>
        </p:blipFill>
        <p:spPr>
          <a:xfrm>
            <a:off x="6249144" y="2783227"/>
            <a:ext cx="3656856" cy="2308854"/>
          </a:xfrm>
          <a:prstGeom prst="rect">
            <a:avLst/>
          </a:prstGeom>
        </p:spPr>
      </p:pic>
      <p:pic>
        <p:nvPicPr>
          <p:cNvPr id="18" name="Picture 17" descr="PrezentacijaKAnonimizacija.png"/>
          <p:cNvPicPr>
            <a:picLocks noChangeAspect="1"/>
          </p:cNvPicPr>
          <p:nvPr/>
        </p:nvPicPr>
        <p:blipFill>
          <a:blip r:embed="rId3" cstate="print"/>
          <a:srcRect l="24715" r="38369"/>
          <a:stretch>
            <a:fillRect/>
          </a:stretch>
        </p:blipFill>
        <p:spPr>
          <a:xfrm>
            <a:off x="2648744" y="2780928"/>
            <a:ext cx="3656856" cy="2308854"/>
          </a:xfrm>
          <a:prstGeom prst="rect">
            <a:avLst/>
          </a:prstGeom>
        </p:spPr>
      </p:pic>
      <p:pic>
        <p:nvPicPr>
          <p:cNvPr id="16" name="Picture 15" descr="PrezentacijaKAnonimizacija.png"/>
          <p:cNvPicPr>
            <a:picLocks noChangeAspect="1"/>
          </p:cNvPicPr>
          <p:nvPr/>
        </p:nvPicPr>
        <p:blipFill>
          <a:blip r:embed="rId3" cstate="print"/>
          <a:srcRect r="75442"/>
          <a:stretch>
            <a:fillRect/>
          </a:stretch>
        </p:blipFill>
        <p:spPr>
          <a:xfrm>
            <a:off x="216024" y="2780928"/>
            <a:ext cx="2432720" cy="23088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sr-Latn-CS" dirty="0" smtClean="0"/>
              <a:t>Zagreb, svibanj 2015.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A342AC-10EB-4B62-96FC-F7272625F8D1}" type="slidenum">
              <a:rPr lang="en-US"/>
              <a:pPr>
                <a:defRPr/>
              </a:pPr>
              <a:t>9</a:t>
            </a:fld>
            <a:r>
              <a:rPr lang="en-US" dirty="0"/>
              <a:t> </a:t>
            </a:r>
            <a:r>
              <a:rPr lang="en-US" dirty="0" err="1"/>
              <a:t>od</a:t>
            </a:r>
            <a:r>
              <a:rPr lang="en-US" dirty="0"/>
              <a:t> </a:t>
            </a:r>
            <a:r>
              <a:rPr lang="hr-HR" dirty="0" smtClean="0"/>
              <a:t>24</a:t>
            </a:r>
            <a:endParaRPr lang="en-US" sz="1400" dirty="0">
              <a:latin typeface="Times New Roman" charset="0"/>
            </a:endParaRPr>
          </a:p>
        </p:txBody>
      </p:sp>
      <p:sp>
        <p:nvSpPr>
          <p:cNvPr id="2765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4528" y="1196752"/>
            <a:ext cx="8568952" cy="2232248"/>
          </a:xfrm>
        </p:spPr>
        <p:txBody>
          <a:bodyPr/>
          <a:lstStyle/>
          <a:p>
            <a:r>
              <a:rPr lang="hr-HR" dirty="0" smtClean="0"/>
              <a:t>Identifikator korisnika društvene mreže zamijenjen proizvoljnom jedinstvenom vrijednosti</a:t>
            </a:r>
          </a:p>
          <a:p>
            <a:r>
              <a:rPr lang="hr-HR" dirty="0" smtClean="0"/>
              <a:t>Anonimizacija korisnikovih osobina</a:t>
            </a:r>
          </a:p>
          <a:p>
            <a:r>
              <a:rPr lang="hr-HR" dirty="0" smtClean="0"/>
              <a:t>Datoteke:</a:t>
            </a:r>
          </a:p>
          <a:p>
            <a:pPr lvl="1"/>
            <a:r>
              <a:rPr lang="hr-HR" i="1" dirty="0" smtClean="0"/>
              <a:t>feat </a:t>
            </a:r>
            <a:r>
              <a:rPr lang="hr-HR" dirty="0" smtClean="0"/>
              <a:t>– povezuje korisnike i njihove osobine</a:t>
            </a:r>
            <a:endParaRPr lang="hr-HR" i="1" dirty="0" smtClean="0"/>
          </a:p>
          <a:p>
            <a:pPr lvl="1"/>
            <a:r>
              <a:rPr lang="hr-HR" i="1" dirty="0" smtClean="0"/>
              <a:t>featnames </a:t>
            </a:r>
            <a:r>
              <a:rPr lang="hr-HR" dirty="0" smtClean="0"/>
              <a:t>– prikazuje imena osobina</a:t>
            </a:r>
            <a:endParaRPr lang="hr-HR" i="1" dirty="0" smtClean="0"/>
          </a:p>
          <a:p>
            <a:pPr lvl="1"/>
            <a:r>
              <a:rPr lang="hr-HR" i="1" dirty="0" smtClean="0"/>
              <a:t>edges </a:t>
            </a:r>
            <a:r>
              <a:rPr lang="hr-HR" dirty="0" smtClean="0"/>
              <a:t>– prikazuje veze među korisnicima</a:t>
            </a:r>
            <a:endParaRPr lang="hr-HR" i="1" dirty="0" smtClean="0"/>
          </a:p>
          <a:p>
            <a:pPr lvl="1">
              <a:buNone/>
            </a:pPr>
            <a:endParaRPr lang="hr-HR" dirty="0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0472" y="0"/>
            <a:ext cx="8769424" cy="914400"/>
          </a:xfrm>
        </p:spPr>
        <p:txBody>
          <a:bodyPr/>
          <a:lstStyle/>
          <a:p>
            <a:r>
              <a:rPr lang="hr-HR" dirty="0" smtClean="0"/>
              <a:t>SNAP – (</a:t>
            </a:r>
            <a:r>
              <a:rPr lang="hr-HR" i="1" dirty="0" smtClean="0"/>
              <a:t>Stanford Network Analysis Project</a:t>
            </a:r>
            <a:r>
              <a:rPr lang="hr-HR" dirty="0" smtClean="0"/>
              <a:t>) (1)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ank Presentation">
  <a:themeElements>
    <a:clrScheme name="Custom 4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B0F0"/>
      </a:hlink>
      <a:folHlink>
        <a:srgbClr val="0084B4"/>
      </a:folHlink>
    </a:clrScheme>
    <a:fontScheme name="Blank Presentation">
      <a:majorFont>
        <a:latin typeface="Arial CE"/>
        <a:ea typeface=""/>
        <a:cs typeface=""/>
      </a:majorFont>
      <a:minorFont>
        <a:latin typeface="Arial C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808080"/>
      </a:accent2>
      <a:accent3>
        <a:srgbClr val="FFFFFF"/>
      </a:accent3>
      <a:accent4>
        <a:srgbClr val="000000"/>
      </a:accent4>
      <a:accent5>
        <a:srgbClr val="EBEBEB"/>
      </a:accent5>
      <a:accent6>
        <a:srgbClr val="737373"/>
      </a:accent6>
      <a:hlink>
        <a:srgbClr val="4D4D4D"/>
      </a:hlink>
      <a:folHlink>
        <a:srgbClr val="EAEAE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2225</TotalTime>
  <Words>531</Words>
  <Application>Microsoft Office PowerPoint</Application>
  <PresentationFormat>A4 Paper (210x297 mm)</PresentationFormat>
  <Paragraphs>143</Paragraphs>
  <Slides>24</Slides>
  <Notes>22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Blank Presentation</vt:lpstr>
      <vt:lpstr>Picture</vt:lpstr>
      <vt:lpstr>Seminarski rad Izazovi privatnosti na društvenim mrežama: anonimizacija korisničkih podataka (engl. Social data privacy)</vt:lpstr>
      <vt:lpstr>Sadržaj</vt:lpstr>
      <vt:lpstr>Slide 3</vt:lpstr>
      <vt:lpstr>Uvod</vt:lpstr>
      <vt:lpstr>Slide 5</vt:lpstr>
      <vt:lpstr>Potreba za anonimizacijom podataka</vt:lpstr>
      <vt:lpstr>Slide 7</vt:lpstr>
      <vt:lpstr>K-anonimizacija</vt:lpstr>
      <vt:lpstr>SNAP – (Stanford Network Analysis Project) (1)</vt:lpstr>
      <vt:lpstr>SNAP – (Stanford Network Analysis Project) (2)</vt:lpstr>
      <vt:lpstr>Slide 11</vt:lpstr>
      <vt:lpstr>Anonimizacija geolokacijskih podataka</vt:lpstr>
      <vt:lpstr>Prijedlog anonimizacije broj 1</vt:lpstr>
      <vt:lpstr>Prijedlog anonimizacije broj 2</vt:lpstr>
      <vt:lpstr>Prijedlog anonimizacije broj 3</vt:lpstr>
      <vt:lpstr>Usporedba predloženih metoda</vt:lpstr>
      <vt:lpstr>Slide 17</vt:lpstr>
      <vt:lpstr>Izvedba anonimizacije odabranom metodom (1)</vt:lpstr>
      <vt:lpstr>Izvedba anonimizacije odabranom metodom (2)</vt:lpstr>
      <vt:lpstr>Izvedba anonimizacije odabranom metodom (3)</vt:lpstr>
      <vt:lpstr>Izvedba anonimizacije odabranom metodom (4)</vt:lpstr>
      <vt:lpstr>Izvedba anonimizacije odabranom metodom (5)</vt:lpstr>
      <vt:lpstr>Slide 23</vt:lpstr>
      <vt:lpstr>Zaključak</vt:lpstr>
    </vt:vector>
  </TitlesOfParts>
  <Company>ZZT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Alen</dc:creator>
  <cp:lastModifiedBy>Dino</cp:lastModifiedBy>
  <cp:revision>234</cp:revision>
  <cp:lastPrinted>2000-09-28T09:29:38Z</cp:lastPrinted>
  <dcterms:created xsi:type="dcterms:W3CDTF">2000-09-28T08:01:50Z</dcterms:created>
  <dcterms:modified xsi:type="dcterms:W3CDTF">2015-06-01T23:57:52Z</dcterms:modified>
</cp:coreProperties>
</file>