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82" r:id="rId17"/>
    <p:sldId id="270" r:id="rId18"/>
    <p:sldId id="271" r:id="rId19"/>
    <p:sldId id="283" r:id="rId20"/>
    <p:sldId id="272" r:id="rId21"/>
    <p:sldId id="273" r:id="rId22"/>
    <p:sldId id="274" r:id="rId23"/>
    <p:sldId id="284" r:id="rId24"/>
    <p:sldId id="275" r:id="rId25"/>
    <p:sldId id="276" r:id="rId26"/>
    <p:sldId id="277" r:id="rId27"/>
    <p:sldId id="278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B640F-7682-448B-978D-1D65C11274C2}" type="doc">
      <dgm:prSet loTypeId="urn:microsoft.com/office/officeart/2005/8/layout/cycle8" loCatId="cycle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hr-HR"/>
        </a:p>
      </dgm:t>
    </dgm:pt>
    <dgm:pt modelId="{44AC09BB-61E6-4FE5-AD70-BE95EB561C60}">
      <dgm:prSet phldrT="[Text]" custT="1"/>
      <dgm:spPr/>
      <dgm:t>
        <a:bodyPr/>
        <a:lstStyle/>
        <a:p>
          <a:r>
            <a:rPr lang="hr-HR" sz="1600" dirty="0" smtClean="0"/>
            <a:t>Potencijalni potrošač</a:t>
          </a:r>
          <a:endParaRPr lang="hr-HR" sz="1600" dirty="0"/>
        </a:p>
      </dgm:t>
    </dgm:pt>
    <dgm:pt modelId="{24ACF8CE-B75F-44CA-87F4-6FB64C1C0916}" type="parTrans" cxnId="{454B345F-7BD1-48A8-BA89-8E84D4346E85}">
      <dgm:prSet/>
      <dgm:spPr/>
      <dgm:t>
        <a:bodyPr/>
        <a:lstStyle/>
        <a:p>
          <a:endParaRPr lang="hr-HR" sz="2000"/>
        </a:p>
      </dgm:t>
    </dgm:pt>
    <dgm:pt modelId="{E27FBFC2-A303-4F7F-B41A-A64244A9E7E2}" type="sibTrans" cxnId="{454B345F-7BD1-48A8-BA89-8E84D4346E85}">
      <dgm:prSet custT="1"/>
      <dgm:spPr/>
      <dgm:t>
        <a:bodyPr/>
        <a:lstStyle/>
        <a:p>
          <a:endParaRPr lang="hr-HR" sz="2000"/>
        </a:p>
      </dgm:t>
    </dgm:pt>
    <dgm:pt modelId="{B59AD719-32A3-4192-BDB9-2213C7D14D91}">
      <dgm:prSet phldrT="[Text]" custT="1"/>
      <dgm:spPr/>
      <dgm:t>
        <a:bodyPr/>
        <a:lstStyle/>
        <a:p>
          <a:r>
            <a:rPr lang="hr-HR" sz="1600" dirty="0" smtClean="0"/>
            <a:t>Zainteresirani potrošač</a:t>
          </a:r>
          <a:endParaRPr lang="hr-HR" sz="1600" dirty="0"/>
        </a:p>
      </dgm:t>
    </dgm:pt>
    <dgm:pt modelId="{A38472F2-B65D-4A27-A6DB-035BF7DB84FE}" type="parTrans" cxnId="{908A7E58-7058-43BF-B444-106092BFA865}">
      <dgm:prSet/>
      <dgm:spPr/>
      <dgm:t>
        <a:bodyPr/>
        <a:lstStyle/>
        <a:p>
          <a:endParaRPr lang="hr-HR" sz="2000"/>
        </a:p>
      </dgm:t>
    </dgm:pt>
    <dgm:pt modelId="{571F581F-D7F2-41AF-9501-D2A92CA0FB30}" type="sibTrans" cxnId="{908A7E58-7058-43BF-B444-106092BFA865}">
      <dgm:prSet custT="1"/>
      <dgm:spPr/>
      <dgm:t>
        <a:bodyPr/>
        <a:lstStyle/>
        <a:p>
          <a:endParaRPr lang="hr-HR" sz="2000"/>
        </a:p>
      </dgm:t>
    </dgm:pt>
    <dgm:pt modelId="{BAA515D7-08F7-4BD3-8485-17337705A0F1}">
      <dgm:prSet phldrT="[Text]" custT="1"/>
      <dgm:spPr/>
      <dgm:t>
        <a:bodyPr/>
        <a:lstStyle/>
        <a:p>
          <a:r>
            <a:rPr lang="hr-HR" sz="1600" dirty="0" smtClean="0"/>
            <a:t>Aktivni potrošač</a:t>
          </a:r>
          <a:endParaRPr lang="hr-HR" sz="1600" dirty="0"/>
        </a:p>
      </dgm:t>
    </dgm:pt>
    <dgm:pt modelId="{81DA0E11-FFBD-4494-BE5F-2E8B0ADF687A}" type="parTrans" cxnId="{4D7841B6-2C48-4E58-993E-E92C59B79BBC}">
      <dgm:prSet/>
      <dgm:spPr/>
      <dgm:t>
        <a:bodyPr/>
        <a:lstStyle/>
        <a:p>
          <a:endParaRPr lang="hr-HR" sz="2000"/>
        </a:p>
      </dgm:t>
    </dgm:pt>
    <dgm:pt modelId="{1E3DEA79-E252-49E7-85CB-0F0F436BA0CC}" type="sibTrans" cxnId="{4D7841B6-2C48-4E58-993E-E92C59B79BBC}">
      <dgm:prSet custT="1"/>
      <dgm:spPr/>
      <dgm:t>
        <a:bodyPr/>
        <a:lstStyle/>
        <a:p>
          <a:endParaRPr lang="hr-HR" sz="2000"/>
        </a:p>
      </dgm:t>
    </dgm:pt>
    <dgm:pt modelId="{8DBB8721-A021-4827-84DE-22ABCA4DB144}">
      <dgm:prSet phldrT="[Text]" custT="1"/>
      <dgm:spPr/>
      <dgm:t>
        <a:bodyPr lIns="0" rIns="0"/>
        <a:lstStyle/>
        <a:p>
          <a:r>
            <a:rPr lang="hr-HR" sz="1600" dirty="0" smtClean="0"/>
            <a:t>Bivši potrošač</a:t>
          </a:r>
          <a:endParaRPr lang="hr-HR" sz="1600" dirty="0"/>
        </a:p>
      </dgm:t>
    </dgm:pt>
    <dgm:pt modelId="{62ABF33F-4176-46D8-80F1-64B8225E4C18}" type="parTrans" cxnId="{8ECDEE44-70CF-428D-A522-A7A88E1CEF65}">
      <dgm:prSet/>
      <dgm:spPr/>
      <dgm:t>
        <a:bodyPr/>
        <a:lstStyle/>
        <a:p>
          <a:endParaRPr lang="hr-HR" sz="2000"/>
        </a:p>
      </dgm:t>
    </dgm:pt>
    <dgm:pt modelId="{D775CC7D-6158-46ED-A4DB-84BDC38B9271}" type="sibTrans" cxnId="{8ECDEE44-70CF-428D-A522-A7A88E1CEF65}">
      <dgm:prSet custT="1"/>
      <dgm:spPr/>
      <dgm:t>
        <a:bodyPr/>
        <a:lstStyle/>
        <a:p>
          <a:endParaRPr lang="hr-HR" sz="2000"/>
        </a:p>
      </dgm:t>
    </dgm:pt>
    <dgm:pt modelId="{BC1B2D56-9A54-4397-958F-55D6E19973C3}" type="pres">
      <dgm:prSet presAssocID="{A4EB640F-7682-448B-978D-1D65C11274C2}" presName="compositeShape" presStyleCnt="0">
        <dgm:presLayoutVars>
          <dgm:chMax val="7"/>
          <dgm:dir/>
          <dgm:resizeHandles val="exact"/>
        </dgm:presLayoutVars>
      </dgm:prSet>
      <dgm:spPr/>
    </dgm:pt>
    <dgm:pt modelId="{F32495D5-7367-4138-9E8D-9BFCF2473EAA}" type="pres">
      <dgm:prSet presAssocID="{A4EB640F-7682-448B-978D-1D65C11274C2}" presName="wedge1" presStyleLbl="node1" presStyleIdx="0" presStyleCnt="4"/>
      <dgm:spPr/>
    </dgm:pt>
    <dgm:pt modelId="{3CD7EB61-1BDF-414D-9CE7-9B40D5104F17}" type="pres">
      <dgm:prSet presAssocID="{A4EB640F-7682-448B-978D-1D65C11274C2}" presName="dummy1a" presStyleCnt="0"/>
      <dgm:spPr/>
    </dgm:pt>
    <dgm:pt modelId="{41DD76E2-6F41-4F15-987F-21F119DAFE08}" type="pres">
      <dgm:prSet presAssocID="{A4EB640F-7682-448B-978D-1D65C11274C2}" presName="dummy1b" presStyleCnt="0"/>
      <dgm:spPr/>
    </dgm:pt>
    <dgm:pt modelId="{E8FC9B74-EC78-4616-9E25-06FF0FDE23EC}" type="pres">
      <dgm:prSet presAssocID="{A4EB640F-7682-448B-978D-1D65C11274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FD066E-A5C8-4C80-B90B-0110C2C67493}" type="pres">
      <dgm:prSet presAssocID="{A4EB640F-7682-448B-978D-1D65C11274C2}" presName="wedge2" presStyleLbl="node1" presStyleIdx="1" presStyleCnt="4"/>
      <dgm:spPr/>
    </dgm:pt>
    <dgm:pt modelId="{072A9C37-51EE-4737-A3FF-FAD3E185C3BA}" type="pres">
      <dgm:prSet presAssocID="{A4EB640F-7682-448B-978D-1D65C11274C2}" presName="dummy2a" presStyleCnt="0"/>
      <dgm:spPr/>
    </dgm:pt>
    <dgm:pt modelId="{8B49DE71-BDAE-46EA-90AD-51B1AEA6E87A}" type="pres">
      <dgm:prSet presAssocID="{A4EB640F-7682-448B-978D-1D65C11274C2}" presName="dummy2b" presStyleCnt="0"/>
      <dgm:spPr/>
    </dgm:pt>
    <dgm:pt modelId="{0CC78842-9334-4963-86A5-7E41B5A4B846}" type="pres">
      <dgm:prSet presAssocID="{A4EB640F-7682-448B-978D-1D65C11274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AFD263-0646-4A95-834F-194A2BA916D2}" type="pres">
      <dgm:prSet presAssocID="{A4EB640F-7682-448B-978D-1D65C11274C2}" presName="wedge3" presStyleLbl="node1" presStyleIdx="2" presStyleCnt="4"/>
      <dgm:spPr/>
    </dgm:pt>
    <dgm:pt modelId="{FB50074D-B716-41AE-B421-4DBFF422AB2F}" type="pres">
      <dgm:prSet presAssocID="{A4EB640F-7682-448B-978D-1D65C11274C2}" presName="dummy3a" presStyleCnt="0"/>
      <dgm:spPr/>
    </dgm:pt>
    <dgm:pt modelId="{0C8D17EB-19E2-4E34-99D5-69D09C669E7E}" type="pres">
      <dgm:prSet presAssocID="{A4EB640F-7682-448B-978D-1D65C11274C2}" presName="dummy3b" presStyleCnt="0"/>
      <dgm:spPr/>
    </dgm:pt>
    <dgm:pt modelId="{7FA0DD97-5A55-46BD-BF22-2176380BEE8E}" type="pres">
      <dgm:prSet presAssocID="{A4EB640F-7682-448B-978D-1D65C11274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1977FA-58BD-4FC5-8B8B-F23FDB7B1ADD}" type="pres">
      <dgm:prSet presAssocID="{A4EB640F-7682-448B-978D-1D65C11274C2}" presName="wedge4" presStyleLbl="node1" presStyleIdx="3" presStyleCnt="4" custScaleX="88273" custScaleY="97301"/>
      <dgm:spPr/>
      <dgm:t>
        <a:bodyPr/>
        <a:lstStyle/>
        <a:p>
          <a:endParaRPr lang="hr-HR"/>
        </a:p>
      </dgm:t>
    </dgm:pt>
    <dgm:pt modelId="{D2D2A27B-9488-4FD7-8FC1-DF9131A6219A}" type="pres">
      <dgm:prSet presAssocID="{A4EB640F-7682-448B-978D-1D65C11274C2}" presName="dummy4a" presStyleCnt="0"/>
      <dgm:spPr/>
    </dgm:pt>
    <dgm:pt modelId="{E736DD0B-35A4-4A62-9966-862DD4534860}" type="pres">
      <dgm:prSet presAssocID="{A4EB640F-7682-448B-978D-1D65C11274C2}" presName="dummy4b" presStyleCnt="0"/>
      <dgm:spPr/>
    </dgm:pt>
    <dgm:pt modelId="{C25926B0-049A-4EC6-99A1-90CB4070EF9E}" type="pres">
      <dgm:prSet presAssocID="{A4EB640F-7682-448B-978D-1D65C11274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F31123-D652-4EA1-B07A-BAE7D0776859}" type="pres">
      <dgm:prSet presAssocID="{E27FBFC2-A303-4F7F-B41A-A64244A9E7E2}" presName="arrowWedge1" presStyleLbl="fgSibTrans2D1" presStyleIdx="0" presStyleCnt="4"/>
      <dgm:spPr/>
    </dgm:pt>
    <dgm:pt modelId="{A682086D-2CDA-4A70-BD98-2D1587BAEF74}" type="pres">
      <dgm:prSet presAssocID="{571F581F-D7F2-41AF-9501-D2A92CA0FB30}" presName="arrowWedge2" presStyleLbl="fgSibTrans2D1" presStyleIdx="1" presStyleCnt="4"/>
      <dgm:spPr/>
    </dgm:pt>
    <dgm:pt modelId="{5BF147C2-D871-45D8-91D3-028B0B5D82B3}" type="pres">
      <dgm:prSet presAssocID="{1E3DEA79-E252-49E7-85CB-0F0F436BA0CC}" presName="arrowWedge3" presStyleLbl="fgSibTrans2D1" presStyleIdx="2" presStyleCnt="4"/>
      <dgm:spPr/>
    </dgm:pt>
    <dgm:pt modelId="{5FDAAE91-C5F9-4693-BEBA-3A5D4EDC0BFB}" type="pres">
      <dgm:prSet presAssocID="{D775CC7D-6158-46ED-A4DB-84BDC38B9271}" presName="arrowWedge4" presStyleLbl="fgSibTrans2D1" presStyleIdx="3" presStyleCnt="4"/>
      <dgm:spPr/>
    </dgm:pt>
  </dgm:ptLst>
  <dgm:cxnLst>
    <dgm:cxn modelId="{ED3DE944-4EE0-4C69-88B9-6846D081EE95}" type="presOf" srcId="{BAA515D7-08F7-4BD3-8485-17337705A0F1}" destId="{7FA0DD97-5A55-46BD-BF22-2176380BEE8E}" srcOrd="1" destOrd="0" presId="urn:microsoft.com/office/officeart/2005/8/layout/cycle8"/>
    <dgm:cxn modelId="{908A7E58-7058-43BF-B444-106092BFA865}" srcId="{A4EB640F-7682-448B-978D-1D65C11274C2}" destId="{B59AD719-32A3-4192-BDB9-2213C7D14D91}" srcOrd="1" destOrd="0" parTransId="{A38472F2-B65D-4A27-A6DB-035BF7DB84FE}" sibTransId="{571F581F-D7F2-41AF-9501-D2A92CA0FB30}"/>
    <dgm:cxn modelId="{4D7841B6-2C48-4E58-993E-E92C59B79BBC}" srcId="{A4EB640F-7682-448B-978D-1D65C11274C2}" destId="{BAA515D7-08F7-4BD3-8485-17337705A0F1}" srcOrd="2" destOrd="0" parTransId="{81DA0E11-FFBD-4494-BE5F-2E8B0ADF687A}" sibTransId="{1E3DEA79-E252-49E7-85CB-0F0F436BA0CC}"/>
    <dgm:cxn modelId="{3C080A67-86BB-4836-B30A-848D469E54ED}" type="presOf" srcId="{BAA515D7-08F7-4BD3-8485-17337705A0F1}" destId="{A5AFD263-0646-4A95-834F-194A2BA916D2}" srcOrd="0" destOrd="0" presId="urn:microsoft.com/office/officeart/2005/8/layout/cycle8"/>
    <dgm:cxn modelId="{A54A0CA8-CE6A-400E-B412-A62447663D71}" type="presOf" srcId="{44AC09BB-61E6-4FE5-AD70-BE95EB561C60}" destId="{E8FC9B74-EC78-4616-9E25-06FF0FDE23EC}" srcOrd="1" destOrd="0" presId="urn:microsoft.com/office/officeart/2005/8/layout/cycle8"/>
    <dgm:cxn modelId="{EFD32E54-DC41-470F-B8FF-FB95E18B7F54}" type="presOf" srcId="{B59AD719-32A3-4192-BDB9-2213C7D14D91}" destId="{0CC78842-9334-4963-86A5-7E41B5A4B846}" srcOrd="1" destOrd="0" presId="urn:microsoft.com/office/officeart/2005/8/layout/cycle8"/>
    <dgm:cxn modelId="{8ECDEE44-70CF-428D-A522-A7A88E1CEF65}" srcId="{A4EB640F-7682-448B-978D-1D65C11274C2}" destId="{8DBB8721-A021-4827-84DE-22ABCA4DB144}" srcOrd="3" destOrd="0" parTransId="{62ABF33F-4176-46D8-80F1-64B8225E4C18}" sibTransId="{D775CC7D-6158-46ED-A4DB-84BDC38B9271}"/>
    <dgm:cxn modelId="{2A23C6DF-9600-4B9D-A499-6115D9B79729}" type="presOf" srcId="{8DBB8721-A021-4827-84DE-22ABCA4DB144}" destId="{C25926B0-049A-4EC6-99A1-90CB4070EF9E}" srcOrd="1" destOrd="0" presId="urn:microsoft.com/office/officeart/2005/8/layout/cycle8"/>
    <dgm:cxn modelId="{BCEA813D-B35D-41C5-9B4A-1359058460B0}" type="presOf" srcId="{8DBB8721-A021-4827-84DE-22ABCA4DB144}" destId="{841977FA-58BD-4FC5-8B8B-F23FDB7B1ADD}" srcOrd="0" destOrd="0" presId="urn:microsoft.com/office/officeart/2005/8/layout/cycle8"/>
    <dgm:cxn modelId="{EA9F42C9-0A78-4AFD-B7CD-E643258FC46D}" type="presOf" srcId="{44AC09BB-61E6-4FE5-AD70-BE95EB561C60}" destId="{F32495D5-7367-4138-9E8D-9BFCF2473EAA}" srcOrd="0" destOrd="0" presId="urn:microsoft.com/office/officeart/2005/8/layout/cycle8"/>
    <dgm:cxn modelId="{58FB3F20-04ED-4F38-94A4-51753115F03B}" type="presOf" srcId="{B59AD719-32A3-4192-BDB9-2213C7D14D91}" destId="{7BFD066E-A5C8-4C80-B90B-0110C2C67493}" srcOrd="0" destOrd="0" presId="urn:microsoft.com/office/officeart/2005/8/layout/cycle8"/>
    <dgm:cxn modelId="{C6511E86-4278-4CA4-AE7C-9425594181A4}" type="presOf" srcId="{A4EB640F-7682-448B-978D-1D65C11274C2}" destId="{BC1B2D56-9A54-4397-958F-55D6E19973C3}" srcOrd="0" destOrd="0" presId="urn:microsoft.com/office/officeart/2005/8/layout/cycle8"/>
    <dgm:cxn modelId="{454B345F-7BD1-48A8-BA89-8E84D4346E85}" srcId="{A4EB640F-7682-448B-978D-1D65C11274C2}" destId="{44AC09BB-61E6-4FE5-AD70-BE95EB561C60}" srcOrd="0" destOrd="0" parTransId="{24ACF8CE-B75F-44CA-87F4-6FB64C1C0916}" sibTransId="{E27FBFC2-A303-4F7F-B41A-A64244A9E7E2}"/>
    <dgm:cxn modelId="{C72CD37C-67EE-49AA-82FF-E1777F98E477}" type="presParOf" srcId="{BC1B2D56-9A54-4397-958F-55D6E19973C3}" destId="{F32495D5-7367-4138-9E8D-9BFCF2473EAA}" srcOrd="0" destOrd="0" presId="urn:microsoft.com/office/officeart/2005/8/layout/cycle8"/>
    <dgm:cxn modelId="{97C94CC7-99B1-42EE-9D36-1B6600643945}" type="presParOf" srcId="{BC1B2D56-9A54-4397-958F-55D6E19973C3}" destId="{3CD7EB61-1BDF-414D-9CE7-9B40D5104F17}" srcOrd="1" destOrd="0" presId="urn:microsoft.com/office/officeart/2005/8/layout/cycle8"/>
    <dgm:cxn modelId="{7B65AA94-0483-407B-842A-4187ABFD357C}" type="presParOf" srcId="{BC1B2D56-9A54-4397-958F-55D6E19973C3}" destId="{41DD76E2-6F41-4F15-987F-21F119DAFE08}" srcOrd="2" destOrd="0" presId="urn:microsoft.com/office/officeart/2005/8/layout/cycle8"/>
    <dgm:cxn modelId="{54CE4846-1EC6-4BBA-94E6-ECA90D44E351}" type="presParOf" srcId="{BC1B2D56-9A54-4397-958F-55D6E19973C3}" destId="{E8FC9B74-EC78-4616-9E25-06FF0FDE23EC}" srcOrd="3" destOrd="0" presId="urn:microsoft.com/office/officeart/2005/8/layout/cycle8"/>
    <dgm:cxn modelId="{EF18F99F-3C5E-47F2-9AD4-2EEF404BBC86}" type="presParOf" srcId="{BC1B2D56-9A54-4397-958F-55D6E19973C3}" destId="{7BFD066E-A5C8-4C80-B90B-0110C2C67493}" srcOrd="4" destOrd="0" presId="urn:microsoft.com/office/officeart/2005/8/layout/cycle8"/>
    <dgm:cxn modelId="{B60F87A5-6D58-4332-BA5B-E1F9F18B1720}" type="presParOf" srcId="{BC1B2D56-9A54-4397-958F-55D6E19973C3}" destId="{072A9C37-51EE-4737-A3FF-FAD3E185C3BA}" srcOrd="5" destOrd="0" presId="urn:microsoft.com/office/officeart/2005/8/layout/cycle8"/>
    <dgm:cxn modelId="{58D031DF-BE66-4E81-AF31-3842D562AFB3}" type="presParOf" srcId="{BC1B2D56-9A54-4397-958F-55D6E19973C3}" destId="{8B49DE71-BDAE-46EA-90AD-51B1AEA6E87A}" srcOrd="6" destOrd="0" presId="urn:microsoft.com/office/officeart/2005/8/layout/cycle8"/>
    <dgm:cxn modelId="{9F656269-2F02-4698-84BD-825C7279EB0A}" type="presParOf" srcId="{BC1B2D56-9A54-4397-958F-55D6E19973C3}" destId="{0CC78842-9334-4963-86A5-7E41B5A4B846}" srcOrd="7" destOrd="0" presId="urn:microsoft.com/office/officeart/2005/8/layout/cycle8"/>
    <dgm:cxn modelId="{BFAD14AE-508F-4EAC-A051-8C6C1225FF4D}" type="presParOf" srcId="{BC1B2D56-9A54-4397-958F-55D6E19973C3}" destId="{A5AFD263-0646-4A95-834F-194A2BA916D2}" srcOrd="8" destOrd="0" presId="urn:microsoft.com/office/officeart/2005/8/layout/cycle8"/>
    <dgm:cxn modelId="{0544725F-05A9-4877-90C5-2528F54F03BF}" type="presParOf" srcId="{BC1B2D56-9A54-4397-958F-55D6E19973C3}" destId="{FB50074D-B716-41AE-B421-4DBFF422AB2F}" srcOrd="9" destOrd="0" presId="urn:microsoft.com/office/officeart/2005/8/layout/cycle8"/>
    <dgm:cxn modelId="{B5D19D32-B923-4AAD-B651-71163824B259}" type="presParOf" srcId="{BC1B2D56-9A54-4397-958F-55D6E19973C3}" destId="{0C8D17EB-19E2-4E34-99D5-69D09C669E7E}" srcOrd="10" destOrd="0" presId="urn:microsoft.com/office/officeart/2005/8/layout/cycle8"/>
    <dgm:cxn modelId="{DC498E6C-D017-462C-977F-49E5BBCC4CA4}" type="presParOf" srcId="{BC1B2D56-9A54-4397-958F-55D6E19973C3}" destId="{7FA0DD97-5A55-46BD-BF22-2176380BEE8E}" srcOrd="11" destOrd="0" presId="urn:microsoft.com/office/officeart/2005/8/layout/cycle8"/>
    <dgm:cxn modelId="{192BAF10-8E6C-4195-A10E-97F655C7FC10}" type="presParOf" srcId="{BC1B2D56-9A54-4397-958F-55D6E19973C3}" destId="{841977FA-58BD-4FC5-8B8B-F23FDB7B1ADD}" srcOrd="12" destOrd="0" presId="urn:microsoft.com/office/officeart/2005/8/layout/cycle8"/>
    <dgm:cxn modelId="{DACFEBD0-734C-4B9E-A707-08CCA2154F01}" type="presParOf" srcId="{BC1B2D56-9A54-4397-958F-55D6E19973C3}" destId="{D2D2A27B-9488-4FD7-8FC1-DF9131A6219A}" srcOrd="13" destOrd="0" presId="urn:microsoft.com/office/officeart/2005/8/layout/cycle8"/>
    <dgm:cxn modelId="{2F7CFD2C-D5A1-4CEC-B5B9-B999424C769E}" type="presParOf" srcId="{BC1B2D56-9A54-4397-958F-55D6E19973C3}" destId="{E736DD0B-35A4-4A62-9966-862DD4534860}" srcOrd="14" destOrd="0" presId="urn:microsoft.com/office/officeart/2005/8/layout/cycle8"/>
    <dgm:cxn modelId="{7CDB4786-EDDF-4BEA-9E8D-947D22346D68}" type="presParOf" srcId="{BC1B2D56-9A54-4397-958F-55D6E19973C3}" destId="{C25926B0-049A-4EC6-99A1-90CB4070EF9E}" srcOrd="15" destOrd="0" presId="urn:microsoft.com/office/officeart/2005/8/layout/cycle8"/>
    <dgm:cxn modelId="{0B37B887-332A-48DF-A480-B57B6B0C3935}" type="presParOf" srcId="{BC1B2D56-9A54-4397-958F-55D6E19973C3}" destId="{21F31123-D652-4EA1-B07A-BAE7D0776859}" srcOrd="16" destOrd="0" presId="urn:microsoft.com/office/officeart/2005/8/layout/cycle8"/>
    <dgm:cxn modelId="{1BFBF334-C0EB-46B8-9B47-612ECC2D27E5}" type="presParOf" srcId="{BC1B2D56-9A54-4397-958F-55D6E19973C3}" destId="{A682086D-2CDA-4A70-BD98-2D1587BAEF74}" srcOrd="17" destOrd="0" presId="urn:microsoft.com/office/officeart/2005/8/layout/cycle8"/>
    <dgm:cxn modelId="{38668794-68B1-4C81-9ACF-416EFC7A0F59}" type="presParOf" srcId="{BC1B2D56-9A54-4397-958F-55D6E19973C3}" destId="{5BF147C2-D871-45D8-91D3-028B0B5D82B3}" srcOrd="18" destOrd="0" presId="urn:microsoft.com/office/officeart/2005/8/layout/cycle8"/>
    <dgm:cxn modelId="{9BB82390-9FD3-441D-B3AB-B200FE8639C1}" type="presParOf" srcId="{BC1B2D56-9A54-4397-958F-55D6E19973C3}" destId="{5FDAAE91-C5F9-4693-BEBA-3A5D4EDC0BFB}" srcOrd="1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79A31-81A6-41C9-9ECE-8575C439FE9C}" type="datetimeFigureOut">
              <a:rPr lang="sr-Latn-CS" smtClean="0"/>
              <a:pPr/>
              <a:t>7.7.2011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A156-327F-4D41-A5E6-426E5CA0E79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72" y="6186510"/>
            <a:ext cx="957264" cy="314324"/>
          </a:xfrm>
        </p:spPr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034" y="6215082"/>
            <a:ext cx="2214578" cy="457200"/>
          </a:xfrm>
        </p:spPr>
        <p:txBody>
          <a:bodyPr/>
          <a:lstStyle/>
          <a:p>
            <a:r>
              <a:rPr lang="hr-HR" dirty="0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6EF-1A3C-4004-A86C-893CACB80327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sr-Latn-CS" smtClean="0"/>
              <a:t>08.07.2011.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3834" y="6143644"/>
            <a:ext cx="1100140" cy="314324"/>
          </a:xfrm>
        </p:spPr>
        <p:txBody>
          <a:bodyPr/>
          <a:lstStyle/>
          <a:p>
            <a:r>
              <a:rPr lang="sr-Latn-CS" dirty="0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034" y="6143644"/>
            <a:ext cx="2143140" cy="457200"/>
          </a:xfrm>
        </p:spPr>
        <p:txBody>
          <a:bodyPr/>
          <a:lstStyle/>
          <a:p>
            <a:r>
              <a:rPr lang="hr-HR" dirty="0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1504" y="6143644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sr-Latn-CS" smtClean="0"/>
              <a:t>08.07.2011.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069848"/>
          </a:xfr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Kvalifikacijski doktorski ispit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8229600" cy="4071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72396" y="6143644"/>
            <a:ext cx="1143008" cy="31432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2"/>
                </a:solidFill>
              </a:defRPr>
            </a:lvl1pPr>
          </a:lstStyle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0034" y="6143644"/>
            <a:ext cx="2214578" cy="35719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2"/>
                </a:solidFill>
              </a:defRPr>
            </a:lvl1pPr>
          </a:lstStyle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238628" y="6143644"/>
            <a:ext cx="762000" cy="365760"/>
          </a:xfrm>
          <a:prstGeom prst="rect">
            <a:avLst/>
          </a:prstGeom>
        </p:spPr>
        <p:txBody>
          <a:bodyPr vert="horz" anchor="t"/>
          <a:lstStyle>
            <a:lvl1pPr algn="ctr" eaLnBrk="1" latinLnBrk="0" hangingPunct="1">
              <a:defRPr kumimoji="0" sz="1200">
                <a:solidFill>
                  <a:schemeClr val="accent2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8229600" cy="4071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5272" y="6286520"/>
            <a:ext cx="957264" cy="31432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0034" y="6286520"/>
            <a:ext cx="1857388" cy="31432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57686" y="621508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accent2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Modeliranje usluga u semantički svjesnom CMR-okružju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Luka Vrdoljak</a:t>
            </a:r>
          </a:p>
          <a:p>
            <a:r>
              <a:rPr lang="de-DE" dirty="0" smtClean="0"/>
              <a:t>Erste &amp; Steiermärkische Bank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Customer-Managed Relationship (II)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Potrošači ne žele da se njima upravlja, već žele sami upravljati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Pružatelji </a:t>
            </a:r>
            <a:r>
              <a:rPr lang="hr-HR" dirty="0" smtClean="0"/>
              <a:t>usluga uzimaju u obzir potrošačev pogled na cijeli poslovni proces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Informacije </a:t>
            </a:r>
            <a:r>
              <a:rPr lang="hr-HR" dirty="0" smtClean="0"/>
              <a:t>koje potrošač dijeli podiže razinu očekivanja po pitanju kvalitete usluge</a:t>
            </a:r>
          </a:p>
          <a:p>
            <a:endParaRPr lang="hr-HR" dirty="0" smtClean="0"/>
          </a:p>
          <a:p>
            <a:r>
              <a:rPr lang="hr-HR" dirty="0" smtClean="0"/>
              <a:t>Pružatelji </a:t>
            </a:r>
            <a:r>
              <a:rPr lang="hr-HR" dirty="0" smtClean="0"/>
              <a:t>usluga temelje poslovanje na kvalitetnoj analizi podataka o potrošačima</a:t>
            </a:r>
          </a:p>
          <a:p>
            <a:endParaRPr lang="hr-HR" dirty="0" smtClean="0"/>
          </a:p>
          <a:p>
            <a:r>
              <a:rPr lang="hr-HR" dirty="0" smtClean="0"/>
              <a:t>Tehnologija </a:t>
            </a:r>
            <a:r>
              <a:rPr lang="hr-HR" dirty="0" smtClean="0"/>
              <a:t>omogućava samoposluživanje i postavlja potrošača u upravljačku poziciju bez obzira na tip potrošača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postavke koncepta CMR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Iskustvo </a:t>
            </a:r>
            <a:r>
              <a:rPr lang="hr-HR" dirty="0" smtClean="0"/>
              <a:t>potrošača (I)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Pružatelji usluga se orijentiraju stvaranju odnosa s potrošačem umjesto transakcijama</a:t>
            </a:r>
          </a:p>
          <a:p>
            <a:endParaRPr lang="hr-HR" dirty="0" smtClean="0"/>
          </a:p>
          <a:p>
            <a:r>
              <a:rPr lang="hr-HR" dirty="0" smtClean="0"/>
              <a:t>Stvaranje </a:t>
            </a:r>
            <a:r>
              <a:rPr lang="hr-HR" dirty="0" smtClean="0"/>
              <a:t>pozitivnog iskustva kod potrošača (engl. </a:t>
            </a:r>
            <a:r>
              <a:rPr lang="hr-HR" i="1" dirty="0" smtClean="0"/>
              <a:t>customer experience, </a:t>
            </a:r>
            <a:r>
              <a:rPr lang="hr-HR" dirty="0" smtClean="0"/>
              <a:t>CX)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Tržište </a:t>
            </a:r>
            <a:r>
              <a:rPr lang="hr-HR" dirty="0" smtClean="0"/>
              <a:t>utemeljeno na društveno-kulturalnom i poslovnom kontekstu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Prikupljanje </a:t>
            </a:r>
            <a:r>
              <a:rPr lang="hr-HR" dirty="0" smtClean="0"/>
              <a:t>širokog spektra podataka umjesto preciznih mjerenja bez uzročno-posljedične </a:t>
            </a:r>
            <a:r>
              <a:rPr lang="hr-HR" dirty="0" smtClean="0"/>
              <a:t>veze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Iskustvo </a:t>
            </a:r>
            <a:r>
              <a:rPr lang="hr-HR" dirty="0" smtClean="0"/>
              <a:t>potrošača (II)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C</a:t>
            </a:r>
            <a:r>
              <a:rPr lang="hr-HR" i="1" dirty="0" smtClean="0"/>
              <a:t>ustomer </a:t>
            </a:r>
            <a:r>
              <a:rPr lang="hr-HR" i="1" dirty="0" smtClean="0"/>
              <a:t>Experience Management</a:t>
            </a:r>
            <a:r>
              <a:rPr lang="hr-HR" dirty="0" smtClean="0"/>
              <a:t> (CEM)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Proces strateškog upravljanja iskustvom potrošača u odnosu s pružateljem usluge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Potreba tvrtki za povratnom informacijom potrošača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OCE-model (engl. </a:t>
            </a:r>
            <a:r>
              <a:rPr lang="hr-HR" i="1" dirty="0" smtClean="0"/>
              <a:t>Online Community Experience</a:t>
            </a:r>
            <a:r>
              <a:rPr lang="hr-HR" dirty="0" smtClean="0"/>
              <a:t>)</a:t>
            </a:r>
          </a:p>
          <a:p>
            <a:pPr lvl="2"/>
            <a:r>
              <a:rPr lang="hr-HR" dirty="0" smtClean="0"/>
              <a:t>Analiza stavova  i osjećaja članova zajednice</a:t>
            </a:r>
          </a:p>
          <a:p>
            <a:endParaRPr lang="hr-HR" dirty="0" smtClean="0"/>
          </a:p>
          <a:p>
            <a:r>
              <a:rPr lang="hr-HR" dirty="0" smtClean="0"/>
              <a:t>Web 2.0 učinio prikupljanje informacija o interesima i ponašanju potrošača znatno dostupnijim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Stvarno-vremenska </a:t>
            </a:r>
            <a:r>
              <a:rPr lang="hr-HR" dirty="0" smtClean="0"/>
              <a:t>analiza (I)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Predviđanje temeljeno na analizi (engl. </a:t>
            </a:r>
            <a:r>
              <a:rPr lang="hr-HR" i="1" dirty="0" smtClean="0"/>
              <a:t>predictive analytics, </a:t>
            </a:r>
            <a:r>
              <a:rPr lang="hr-HR" dirty="0" smtClean="0"/>
              <a:t>PA) stvara proaktivnu strategiju zadržavanja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Održavanje </a:t>
            </a:r>
            <a:r>
              <a:rPr lang="hr-HR" dirty="0" smtClean="0"/>
              <a:t>stabilnog zadovoljstva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Potrošačka </a:t>
            </a:r>
            <a:r>
              <a:rPr lang="hr-HR" dirty="0" smtClean="0"/>
              <a:t>odanost (engl. </a:t>
            </a:r>
            <a:r>
              <a:rPr lang="hr-HR" i="1" dirty="0" smtClean="0"/>
              <a:t>consumer loyalty</a:t>
            </a:r>
            <a:r>
              <a:rPr lang="hr-HR" dirty="0" smtClean="0"/>
              <a:t>) nagrađena, a odlazak potrošača (engl. </a:t>
            </a:r>
            <a:r>
              <a:rPr lang="hr-HR" i="1" dirty="0" smtClean="0"/>
              <a:t>customer attrition</a:t>
            </a:r>
            <a:r>
              <a:rPr lang="hr-HR" dirty="0" smtClean="0"/>
              <a:t>) minimiziran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Identifikaciji </a:t>
            </a:r>
            <a:r>
              <a:rPr lang="hr-HR" dirty="0" smtClean="0"/>
              <a:t>potencijalnih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Pronalaženje </a:t>
            </a:r>
            <a:r>
              <a:rPr lang="hr-HR" dirty="0" smtClean="0"/>
              <a:t>najefikasnije kombinacije usluge, marketinškog materijala, komunikacijskih kanala i pravog trenutka za privlačenje potrošača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Izbjegavanje </a:t>
            </a:r>
            <a:r>
              <a:rPr lang="hr-HR" dirty="0" smtClean="0"/>
              <a:t>poslovnih </a:t>
            </a:r>
            <a:r>
              <a:rPr lang="hr-HR" dirty="0" smtClean="0"/>
              <a:t>promašaja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Stvarno-vremenska </a:t>
            </a:r>
            <a:r>
              <a:rPr lang="hr-HR" dirty="0" smtClean="0"/>
              <a:t>analiza (II)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Petlja </a:t>
            </a:r>
            <a:r>
              <a:rPr lang="hr-HR" dirty="0" smtClean="0"/>
              <a:t>kojom se naučeno analizom vrlo brzo vraća u poslovnu logiku pritom ispravljajući eventualne pogreške u začetku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Obavljanje </a:t>
            </a:r>
            <a:r>
              <a:rPr lang="hr-HR" dirty="0" smtClean="0"/>
              <a:t>transakcija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Prikupljanje </a:t>
            </a:r>
            <a:r>
              <a:rPr lang="hr-HR" dirty="0" smtClean="0"/>
              <a:t>podataka o transakcijama (engl. </a:t>
            </a:r>
            <a:r>
              <a:rPr lang="hr-HR" i="1" dirty="0" smtClean="0"/>
              <a:t>extract-transform-load, </a:t>
            </a:r>
            <a:r>
              <a:rPr lang="hr-HR" dirty="0" smtClean="0"/>
              <a:t>ETL)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Poslovno </a:t>
            </a:r>
            <a:r>
              <a:rPr lang="hr-HR" dirty="0" smtClean="0"/>
              <a:t>izvještavanje i analiza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Donošenje </a:t>
            </a:r>
            <a:r>
              <a:rPr lang="hr-HR" dirty="0" smtClean="0"/>
              <a:t>odluka i planova za daljnje transakcije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Petlja inteligentnog poslovanja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9" name="Content Placeholder 8" descr="bi_petlja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500858" cy="4286280"/>
          </a:xfrm>
          <a:scene3d>
            <a:camera prst="perspectiveRelaxedModerately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643174" y="2496917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Odlučivanje i planiranje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4357686" y="2928934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1949998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6536" y="3169619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Djelovati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5715008" y="3643314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9705564" lon="13336878" rev="65718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5971" y="4332013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Mjeriti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21373744">
            <a:off x="4071934" y="4143380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432687" lon="11537880" rev="203745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245" y="38576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Analizirati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3214678" y="3143248"/>
            <a:ext cx="642942" cy="428628"/>
          </a:xfrm>
          <a:prstGeom prst="curvedDownArrow">
            <a:avLst/>
          </a:prstGeom>
          <a:solidFill>
            <a:schemeClr val="tx2">
              <a:tint val="66000"/>
              <a:satMod val="160000"/>
            </a:schemeClr>
          </a:solidFill>
          <a:ln>
            <a:noFill/>
          </a:ln>
          <a:scene3d>
            <a:camera prst="orthographicFront">
              <a:rot lat="20812692" lon="2730642" rev="54911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4357686" y="2071678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1949998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3216" y="24617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Transakcije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1112334">
            <a:off x="6695161" y="2734273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9581349" lon="18883648" rev="108679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ETL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20554761">
            <a:off x="6808598" y="4314928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20216410" lon="13733264" rev="210619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628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DWH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4357686" y="5000636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12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0298" y="4929198"/>
            <a:ext cx="171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Poslovni modeli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 rot="21373744">
            <a:off x="2058271" y="4306935"/>
            <a:ext cx="642942" cy="428628"/>
          </a:xfrm>
          <a:prstGeom prst="curved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20533473" lon="8518583" rev="209917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10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Izvještavanje i analiza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2071670" y="2786058"/>
            <a:ext cx="642942" cy="428628"/>
          </a:xfrm>
          <a:prstGeom prst="curvedDownArrow">
            <a:avLst/>
          </a:prstGeom>
          <a:solidFill>
            <a:schemeClr val="tx2">
              <a:tint val="66000"/>
              <a:satMod val="160000"/>
            </a:schemeClr>
          </a:solidFill>
          <a:ln>
            <a:noFill/>
          </a:ln>
          <a:scene3d>
            <a:camera prst="orthographicFront">
              <a:rot lat="20812692" lon="2730642" rev="54911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Uvođenje tehnologije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Uvođenje inovativnih i konvergentnih tehnologija prilika za smanjenje troškova pružanja usluge, bolje povezivanje s potrošačima i ostvarivanje individualnog pristupa potrošaču</a:t>
            </a:r>
          </a:p>
          <a:p>
            <a:endParaRPr lang="hr-HR" dirty="0" smtClean="0"/>
          </a:p>
          <a:p>
            <a:r>
              <a:rPr lang="hr-HR" dirty="0" smtClean="0"/>
              <a:t>Elektronički CRM (engl. </a:t>
            </a:r>
            <a:r>
              <a:rPr lang="hr-HR" i="1" dirty="0" smtClean="0"/>
              <a:t>electronic CRM</a:t>
            </a:r>
            <a:r>
              <a:rPr lang="hr-HR" dirty="0" smtClean="0"/>
              <a:t>, eCRM)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Aktivnosti </a:t>
            </a:r>
            <a:r>
              <a:rPr lang="hr-HR" dirty="0" smtClean="0"/>
              <a:t>za upravljanje vezama s potrošačima koristeći Internet putem web-preglednika ili drugih oblika elektroničkog sučelja </a:t>
            </a:r>
            <a:endParaRPr lang="hr-HR" dirty="0" smtClean="0"/>
          </a:p>
          <a:p>
            <a:pPr lvl="1"/>
            <a:endParaRPr lang="hr-HR" dirty="0" smtClean="0"/>
          </a:p>
          <a:p>
            <a:pPr lvl="2"/>
            <a:r>
              <a:rPr lang="hr-HR" dirty="0" smtClean="0"/>
              <a:t>Prikupljanje </a:t>
            </a:r>
            <a:r>
              <a:rPr lang="hr-HR" dirty="0" smtClean="0"/>
              <a:t>podataka o </a:t>
            </a:r>
            <a:r>
              <a:rPr lang="hr-HR" dirty="0" smtClean="0"/>
              <a:t>potrošačima</a:t>
            </a:r>
          </a:p>
          <a:p>
            <a:pPr lvl="2"/>
            <a:r>
              <a:rPr lang="hr-HR" dirty="0" smtClean="0"/>
              <a:t>Pročišćavanje </a:t>
            </a:r>
            <a:r>
              <a:rPr lang="hr-HR" dirty="0" smtClean="0"/>
              <a:t>i analiza podataka od značaja pružatelju </a:t>
            </a:r>
            <a:r>
              <a:rPr lang="hr-HR" dirty="0" smtClean="0"/>
              <a:t>usluga</a:t>
            </a:r>
          </a:p>
          <a:p>
            <a:pPr lvl="2"/>
            <a:r>
              <a:rPr lang="hr-HR" dirty="0" smtClean="0"/>
              <a:t>Komunikacija </a:t>
            </a:r>
            <a:r>
              <a:rPr lang="hr-HR" dirty="0" smtClean="0"/>
              <a:t>s potrošačem u skladu s njegovim željama i </a:t>
            </a:r>
            <a:r>
              <a:rPr lang="hr-HR" dirty="0" smtClean="0"/>
              <a:t>potrebama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Uvođenje tehnologije: eCRM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Napredak u odnosu na osnovni CRM pristup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Korištenje </a:t>
            </a:r>
            <a:r>
              <a:rPr lang="hr-HR" dirty="0" smtClean="0"/>
              <a:t>suvremene tehnologije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Naglasak </a:t>
            </a:r>
            <a:r>
              <a:rPr lang="hr-HR" dirty="0" smtClean="0"/>
              <a:t>na korisničkom sučelju, a ne na pozadinskoj obradi podataka</a:t>
            </a:r>
          </a:p>
          <a:p>
            <a:pPr lvl="2"/>
            <a:endParaRPr lang="hr-HR" dirty="0" smtClean="0"/>
          </a:p>
          <a:p>
            <a:pPr lvl="2"/>
            <a:r>
              <a:rPr lang="hr-HR" dirty="0" smtClean="0"/>
              <a:t>Sučelje </a:t>
            </a:r>
            <a:r>
              <a:rPr lang="hr-HR" dirty="0" smtClean="0"/>
              <a:t>ostvareno tehnologijom koja nije zahtjevna za pristupni uređaj</a:t>
            </a:r>
          </a:p>
          <a:p>
            <a:pPr lvl="2"/>
            <a:endParaRPr lang="hr-HR" dirty="0" smtClean="0"/>
          </a:p>
          <a:p>
            <a:pPr lvl="2"/>
            <a:r>
              <a:rPr lang="hr-HR" dirty="0" smtClean="0"/>
              <a:t>Sučelje </a:t>
            </a:r>
            <a:r>
              <a:rPr lang="hr-HR" dirty="0" smtClean="0"/>
              <a:t>usklađeno s navikama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Održavanje </a:t>
            </a:r>
            <a:r>
              <a:rPr lang="hr-HR" dirty="0" smtClean="0"/>
              <a:t>sustava se odvija isključivo na središnjoj komponenti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r-HR" dirty="0" smtClean="0"/>
              <a:t>Semantički svjesno CMR-okružje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/>
              <a:t>Motivacija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/>
              <a:t>Individualni </a:t>
            </a:r>
            <a:r>
              <a:rPr lang="hr-HR" dirty="0" smtClean="0"/>
              <a:t>pristup potrošačima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Customer Relationship </a:t>
            </a:r>
            <a:r>
              <a:rPr lang="hr-HR" dirty="0" smtClean="0"/>
              <a:t>Management (CRM)</a:t>
            </a:r>
            <a:endParaRPr lang="hr-HR" dirty="0" smtClean="0"/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Customer Managed </a:t>
            </a:r>
            <a:r>
              <a:rPr lang="hr-HR" dirty="0" smtClean="0"/>
              <a:t>Relationship (CMR)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/>
              <a:t>Osnovne </a:t>
            </a:r>
            <a:r>
              <a:rPr lang="hr-HR" dirty="0" smtClean="0"/>
              <a:t>postavke koncepta CMR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Iskustvo potrošača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Stvarno-vremenska analiza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Uvođenje tehnologije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/>
              <a:t>Semantički </a:t>
            </a:r>
            <a:r>
              <a:rPr lang="hr-HR" dirty="0" smtClean="0"/>
              <a:t>svjesno CMR-okružje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Semantički web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Programski agenti</a:t>
            </a:r>
          </a:p>
          <a:p>
            <a:pPr marL="806958" lvl="1" indent="-514350">
              <a:spcBef>
                <a:spcPts val="600"/>
              </a:spcBef>
            </a:pPr>
            <a:r>
              <a:rPr lang="hr-HR" dirty="0" smtClean="0"/>
              <a:t>CMR na telekomunikacijskom tržištu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dirty="0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Semantički web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Skup tehnologija i jezika</a:t>
            </a:r>
          </a:p>
          <a:p>
            <a:pPr lvl="1"/>
            <a:r>
              <a:rPr lang="hr-HR" dirty="0" smtClean="0"/>
              <a:t>Protokol HTTP (engl. </a:t>
            </a:r>
            <a:r>
              <a:rPr lang="hr-HR" i="1" dirty="0" smtClean="0"/>
              <a:t>Hypertext Transfer Protocol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Jezik XML(S) (engl. </a:t>
            </a:r>
            <a:r>
              <a:rPr lang="hr-HR" i="1" dirty="0" smtClean="0"/>
              <a:t>Extensible Markup Language (Shema)</a:t>
            </a:r>
            <a:r>
              <a:rPr lang="hr-HR" dirty="0" smtClean="0"/>
              <a:t>) </a:t>
            </a:r>
          </a:p>
          <a:p>
            <a:pPr lvl="1"/>
            <a:r>
              <a:rPr lang="hr-HR" dirty="0" smtClean="0"/>
              <a:t>Jezik RDF (engl. </a:t>
            </a:r>
            <a:r>
              <a:rPr lang="hr-HR" i="1" dirty="0" smtClean="0"/>
              <a:t>Resouce Description Framework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Složeniji jezici: </a:t>
            </a:r>
            <a:r>
              <a:rPr lang="hr-HR" i="1" dirty="0" smtClean="0"/>
              <a:t>RDF Schema</a:t>
            </a:r>
            <a:r>
              <a:rPr lang="hr-HR" dirty="0" smtClean="0"/>
              <a:t> (RDFS) i </a:t>
            </a:r>
            <a:r>
              <a:rPr lang="hr-HR" i="1" dirty="0" smtClean="0"/>
              <a:t>Web Ontology Language</a:t>
            </a:r>
            <a:r>
              <a:rPr lang="hr-HR" dirty="0" smtClean="0"/>
              <a:t> (OWL)</a:t>
            </a:r>
          </a:p>
          <a:p>
            <a:endParaRPr lang="hr-HR" dirty="0" smtClean="0"/>
          </a:p>
          <a:p>
            <a:r>
              <a:rPr lang="hr-HR" dirty="0" smtClean="0"/>
              <a:t>Računalna obrada velike količine informacija i znanja u skladu s njihovim značenjem</a:t>
            </a:r>
          </a:p>
          <a:p>
            <a:pPr lvl="1"/>
            <a:r>
              <a:rPr lang="hr-HR" dirty="0" smtClean="0"/>
              <a:t>Automatizirano upravljanje znanjem (engl. </a:t>
            </a:r>
            <a:r>
              <a:rPr lang="hr-HR" i="1" dirty="0" smtClean="0"/>
              <a:t>Knowledge Management, </a:t>
            </a:r>
            <a:r>
              <a:rPr lang="hr-HR" dirty="0" smtClean="0"/>
              <a:t>KM) </a:t>
            </a:r>
          </a:p>
          <a:p>
            <a:endParaRPr lang="hr-HR" dirty="0" smtClean="0"/>
          </a:p>
          <a:p>
            <a:r>
              <a:rPr lang="hr-HR" dirty="0" smtClean="0"/>
              <a:t>Ontologije</a:t>
            </a:r>
          </a:p>
          <a:p>
            <a:endParaRPr lang="hr-HR" dirty="0" smtClean="0"/>
          </a:p>
          <a:p>
            <a:r>
              <a:rPr lang="hr-HR" dirty="0" smtClean="0"/>
              <a:t>Semantičke baze znanja (engl. </a:t>
            </a:r>
            <a:r>
              <a:rPr lang="hr-HR" i="1" dirty="0" smtClean="0"/>
              <a:t>semantic repository</a:t>
            </a:r>
            <a:r>
              <a:rPr lang="hr-HR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</a:t>
            </a:r>
            <a:r>
              <a:rPr lang="hr-HR" dirty="0" smtClean="0"/>
              <a:t>agenti (I)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Široko područje primjene u podršci potrošačima zahvaljujući svojim svojstvima</a:t>
            </a:r>
          </a:p>
          <a:p>
            <a:pPr lvl="1"/>
            <a:r>
              <a:rPr lang="hr-HR" i="1" dirty="0" smtClean="0"/>
              <a:t>Samostalnost</a:t>
            </a:r>
            <a:r>
              <a:rPr lang="hr-HR" dirty="0" smtClean="0"/>
              <a:t> ili </a:t>
            </a:r>
            <a:r>
              <a:rPr lang="hr-HR" i="1" dirty="0" smtClean="0"/>
              <a:t>autonomnost</a:t>
            </a:r>
            <a:endParaRPr lang="hr-HR" dirty="0" smtClean="0"/>
          </a:p>
          <a:p>
            <a:pPr lvl="1"/>
            <a:r>
              <a:rPr lang="hr-HR" i="1" dirty="0" smtClean="0"/>
              <a:t>Suradnja</a:t>
            </a:r>
            <a:r>
              <a:rPr lang="hr-HR" dirty="0" smtClean="0"/>
              <a:t> ili </a:t>
            </a:r>
            <a:r>
              <a:rPr lang="hr-HR" i="1" dirty="0" smtClean="0"/>
              <a:t>kooperativnost</a:t>
            </a:r>
            <a:endParaRPr lang="hr-HR" dirty="0" smtClean="0"/>
          </a:p>
          <a:p>
            <a:pPr lvl="1"/>
            <a:r>
              <a:rPr lang="hr-HR" i="1" dirty="0" smtClean="0"/>
              <a:t>Inteligencija</a:t>
            </a:r>
            <a:endParaRPr lang="hr-HR" dirty="0" smtClean="0"/>
          </a:p>
          <a:p>
            <a:pPr lvl="1"/>
            <a:r>
              <a:rPr lang="hr-HR" i="1" dirty="0" smtClean="0"/>
              <a:t>Pokretljivost</a:t>
            </a:r>
            <a:endParaRPr lang="hr-HR" dirty="0" smtClean="0"/>
          </a:p>
          <a:p>
            <a:pPr lvl="1"/>
            <a:r>
              <a:rPr lang="hr-HR" i="1" dirty="0" smtClean="0"/>
              <a:t>Reaktivnost</a:t>
            </a:r>
            <a:endParaRPr lang="hr-HR" dirty="0" smtClean="0"/>
          </a:p>
          <a:p>
            <a:pPr lvl="1"/>
            <a:r>
              <a:rPr lang="hr-HR" i="1" dirty="0" smtClean="0"/>
              <a:t>Proaktivnost</a:t>
            </a:r>
            <a:endParaRPr lang="hr-HR" dirty="0" smtClean="0"/>
          </a:p>
          <a:p>
            <a:pPr lvl="1"/>
            <a:r>
              <a:rPr lang="hr-HR" i="1" dirty="0" smtClean="0"/>
              <a:t>Fleksibilnost</a:t>
            </a:r>
            <a:r>
              <a:rPr lang="hr-HR" dirty="0" smtClean="0"/>
              <a:t> ili </a:t>
            </a:r>
            <a:r>
              <a:rPr lang="hr-HR" i="1" dirty="0" smtClean="0"/>
              <a:t>adaptivnost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</a:t>
            </a:r>
            <a:r>
              <a:rPr lang="hr-HR" dirty="0" smtClean="0"/>
              <a:t>agenti (II)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000"/>
              </a:spcBef>
            </a:pPr>
            <a:r>
              <a:rPr lang="hr-HR" i="1" dirty="0" smtClean="0"/>
              <a:t>Kooperacijski </a:t>
            </a:r>
            <a:r>
              <a:rPr lang="hr-HR" i="1" dirty="0" smtClean="0"/>
              <a:t>učeći agenti 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Rješavaju decentralizirane probleme i one presložene da bi se riješili korištenjem jednog agenta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Imaju mogućnost učenja i buduće djelovanje temelje na iskustvima iz prošlosti</a:t>
            </a:r>
          </a:p>
          <a:p>
            <a:pPr>
              <a:spcBef>
                <a:spcPts val="1000"/>
              </a:spcBef>
            </a:pPr>
            <a:r>
              <a:rPr lang="hr-HR" i="1" dirty="0" smtClean="0"/>
              <a:t>Agenti sučelja</a:t>
            </a:r>
            <a:r>
              <a:rPr lang="hr-HR" dirty="0" smtClean="0"/>
              <a:t> 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Imaju zadatak prikazati korisniku zanimljive informacije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Koriste učenje kako bi mogli predvidjeti buduće akcije</a:t>
            </a:r>
          </a:p>
          <a:p>
            <a:pPr>
              <a:spcBef>
                <a:spcPts val="1000"/>
              </a:spcBef>
            </a:pPr>
            <a:r>
              <a:rPr lang="hr-HR" i="1" dirty="0" smtClean="0"/>
              <a:t>Inteligentni agenti</a:t>
            </a:r>
            <a:r>
              <a:rPr lang="hr-HR" dirty="0" smtClean="0"/>
              <a:t> 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Koriste ugrađenu inteligenciju kako bi obavljali zadatke bez korisničke interakcije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Moraju imati mogućnost učenja i prilagodbe promjenama u agentskoj okolini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Agentski model CMR-okružja</a:t>
            </a:r>
            <a:endParaRPr lang="hr-HR" dirty="0"/>
          </a:p>
        </p:txBody>
      </p:sp>
      <p:pic>
        <p:nvPicPr>
          <p:cNvPr id="10" name="Content Placeholder 9" descr="MODEL-pozadina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552" y="1928813"/>
            <a:ext cx="5856896" cy="40719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23</a:t>
            </a:fld>
            <a:endParaRPr kumimoji="0" lang="en-US" dirty="0"/>
          </a:p>
        </p:txBody>
      </p:sp>
      <p:pic>
        <p:nvPicPr>
          <p:cNvPr id="11" name="Picture 10" descr="MODEL-dijelovi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18" y="3143248"/>
            <a:ext cx="2000250" cy="2638425"/>
          </a:xfrm>
          <a:prstGeom prst="rect">
            <a:avLst/>
          </a:prstGeom>
        </p:spPr>
      </p:pic>
      <p:pic>
        <p:nvPicPr>
          <p:cNvPr id="12" name="Picture 11" descr="MODEL-sucelje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333632"/>
            <a:ext cx="2486025" cy="2095500"/>
          </a:xfrm>
          <a:prstGeom prst="rect">
            <a:avLst/>
          </a:prstGeom>
        </p:spPr>
      </p:pic>
      <p:pic>
        <p:nvPicPr>
          <p:cNvPr id="14" name="Picture 13" descr="MODEL-analiza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357694"/>
            <a:ext cx="100965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CMR na telekomunikacijskom tržištu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hr-HR" dirty="0" smtClean="0"/>
              <a:t>Mogućnost uvođenja novih vrsta usluga je ograničena u postojećim sustavima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Osnovne telekomunikacijske usluge, kao što su pristup Internetu, razgovori i </a:t>
            </a:r>
            <a:r>
              <a:rPr lang="hr-HR" dirty="0" smtClean="0"/>
              <a:t>SMS-poruke</a:t>
            </a:r>
            <a:endParaRPr lang="hr-HR" dirty="0" smtClean="0"/>
          </a:p>
          <a:p>
            <a:pPr lvl="1">
              <a:spcBef>
                <a:spcPts val="1000"/>
              </a:spcBef>
            </a:pPr>
            <a:r>
              <a:rPr lang="hr-HR" dirty="0" smtClean="0"/>
              <a:t>Izbor zastupljenosti pojedinih usluga unutar tarifnog paketa</a:t>
            </a:r>
          </a:p>
          <a:p>
            <a:pPr>
              <a:spcBef>
                <a:spcPts val="1000"/>
              </a:spcBef>
            </a:pPr>
            <a:r>
              <a:rPr lang="hr-HR" dirty="0" smtClean="0"/>
              <a:t>Nelinearne usluge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Model uslužno-orijentiranog </a:t>
            </a:r>
            <a:r>
              <a:rPr lang="hr-HR" i="1" dirty="0" smtClean="0"/>
              <a:t>Software-as-a-Service</a:t>
            </a:r>
            <a:r>
              <a:rPr lang="hr-HR" dirty="0" smtClean="0"/>
              <a:t> (SaaS) model, koji </a:t>
            </a:r>
            <a:r>
              <a:rPr lang="hr-HR" dirty="0" smtClean="0"/>
              <a:t>pripada </a:t>
            </a:r>
            <a:r>
              <a:rPr lang="hr-HR" dirty="0" smtClean="0"/>
              <a:t>u kategoriju </a:t>
            </a:r>
            <a:r>
              <a:rPr lang="hr-HR" i="1" dirty="0" smtClean="0"/>
              <a:t>cloud </a:t>
            </a:r>
            <a:r>
              <a:rPr lang="hr-HR" dirty="0" smtClean="0"/>
              <a:t>usluga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r-HR" dirty="0" smtClean="0"/>
              <a:t>Zaključak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hr-HR" dirty="0" smtClean="0"/>
              <a:t>CMR je koncept koji usmjerava i koordinira postojeće ideje prema jasnim poslovnim ciljevima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Smanjenje troškova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Povećanje zarade 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Kvalitetna </a:t>
            </a:r>
            <a:r>
              <a:rPr lang="hr-HR" dirty="0" smtClean="0"/>
              <a:t>usluga</a:t>
            </a:r>
          </a:p>
          <a:p>
            <a:pPr>
              <a:spcBef>
                <a:spcPts val="1000"/>
              </a:spcBef>
            </a:pPr>
            <a:r>
              <a:rPr lang="hr-HR" dirty="0" smtClean="0"/>
              <a:t>Uspjeh </a:t>
            </a:r>
            <a:r>
              <a:rPr lang="hr-HR" dirty="0" smtClean="0"/>
              <a:t>koncepta se temeljni na tri osnovna principa</a:t>
            </a:r>
          </a:p>
          <a:p>
            <a:pPr lvl="1">
              <a:spcBef>
                <a:spcPts val="1000"/>
              </a:spcBef>
            </a:pPr>
            <a:r>
              <a:rPr lang="hr-HR" dirty="0" smtClean="0"/>
              <a:t>Promatranje poslovnih procesa iz perspektive </a:t>
            </a:r>
            <a:r>
              <a:rPr lang="hr-HR" dirty="0" smtClean="0"/>
              <a:t>potrošača</a:t>
            </a:r>
            <a:endParaRPr lang="hr-HR" dirty="0" smtClean="0"/>
          </a:p>
          <a:p>
            <a:pPr lvl="1">
              <a:spcBef>
                <a:spcPts val="1000"/>
              </a:spcBef>
            </a:pPr>
            <a:r>
              <a:rPr lang="hr-HR" dirty="0" smtClean="0"/>
              <a:t>Centralizirani sustav za </a:t>
            </a:r>
            <a:r>
              <a:rPr lang="hr-HR" dirty="0" smtClean="0"/>
              <a:t>analizu</a:t>
            </a:r>
            <a:endParaRPr lang="hr-HR" dirty="0" smtClean="0"/>
          </a:p>
          <a:p>
            <a:pPr lvl="1">
              <a:spcBef>
                <a:spcPts val="1000"/>
              </a:spcBef>
            </a:pPr>
            <a:r>
              <a:rPr lang="hr-HR" dirty="0" smtClean="0"/>
              <a:t>Tehnologija koja omogućava pristupačniju samouslužnost </a:t>
            </a:r>
            <a:r>
              <a:rPr lang="hr-HR" dirty="0" smtClean="0"/>
              <a:t>potrošača</a:t>
            </a:r>
          </a:p>
          <a:p>
            <a:pPr>
              <a:spcBef>
                <a:spcPts val="1000"/>
              </a:spcBef>
            </a:pPr>
            <a:r>
              <a:rPr lang="hr-HR" dirty="0" smtClean="0"/>
              <a:t>Promjena </a:t>
            </a:r>
            <a:r>
              <a:rPr lang="hr-HR" dirty="0" smtClean="0"/>
              <a:t>pozicije </a:t>
            </a:r>
            <a:r>
              <a:rPr lang="hr-HR" dirty="0" smtClean="0"/>
              <a:t>moći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Studija slučaja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27</a:t>
            </a:fld>
            <a:endParaRPr kumimoji="0" lang="en-US" dirty="0"/>
          </a:p>
        </p:txBody>
      </p:sp>
      <p:pic>
        <p:nvPicPr>
          <p:cNvPr id="9" name="Content Placeholder 8" descr="case study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453" y="1928813"/>
            <a:ext cx="6391093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Podizanje kvalitete usluga na telekomunikacijskom tržištu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Tvrtke usredotočene na smanjenje operativnih troškova (engl. </a:t>
            </a:r>
            <a:r>
              <a:rPr lang="hr-HR" i="1" dirty="0" smtClean="0"/>
              <a:t>operating expense, </a:t>
            </a:r>
            <a:r>
              <a:rPr lang="hr-HR" dirty="0" smtClean="0"/>
              <a:t>OPEX)</a:t>
            </a:r>
          </a:p>
          <a:p>
            <a:endParaRPr lang="hr-HR" dirty="0" smtClean="0"/>
          </a:p>
          <a:p>
            <a:r>
              <a:rPr lang="hr-HR" dirty="0" smtClean="0"/>
              <a:t>Podizanje kvalitete usluge kao dugoročno ulaganje</a:t>
            </a:r>
          </a:p>
          <a:p>
            <a:endParaRPr lang="hr-HR" dirty="0" smtClean="0"/>
          </a:p>
          <a:p>
            <a:r>
              <a:rPr lang="hr-HR" dirty="0" smtClean="0"/>
              <a:t>Pomak na tržištu ostvaren kroz odnos s potrošačima umjesto tehnološkog napretka</a:t>
            </a:r>
          </a:p>
          <a:p>
            <a:endParaRPr lang="hr-HR" dirty="0" smtClean="0"/>
          </a:p>
          <a:p>
            <a:r>
              <a:rPr lang="hr-HR" dirty="0" smtClean="0"/>
              <a:t>Potrošač postaje ravnopravan sudionik na tržištu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Individualni pristup potrošačima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Customer Relationship Management (I)</a:t>
            </a:r>
            <a:endParaRPr lang="hr-H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2910" y="1571613"/>
          <a:ext cx="757242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Customer Relationship Management (II)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Glavni ciljevi: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Pronalazak (engl. </a:t>
            </a:r>
            <a:r>
              <a:rPr lang="hr-HR" i="1" dirty="0" smtClean="0"/>
              <a:t>customer identification</a:t>
            </a:r>
            <a:r>
              <a:rPr lang="hr-HR" dirty="0" smtClean="0"/>
              <a:t>), privlačenje i stjecanje novih potrošača (engl. </a:t>
            </a:r>
            <a:r>
              <a:rPr lang="hr-HR" i="1" dirty="0" smtClean="0"/>
              <a:t>customer attraction</a:t>
            </a:r>
            <a:r>
              <a:rPr lang="hr-HR" dirty="0" smtClean="0"/>
              <a:t>)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Zadržavanje postojećih potrošača (engl. </a:t>
            </a:r>
            <a:r>
              <a:rPr lang="hr-HR" i="1" dirty="0" smtClean="0"/>
              <a:t>customer retention</a:t>
            </a:r>
            <a:r>
              <a:rPr lang="hr-HR" dirty="0" smtClean="0"/>
              <a:t>)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Povratak bivših potrošača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Smanjenje troškova marketinga i pružanja usluga</a:t>
            </a:r>
          </a:p>
          <a:p>
            <a:pPr lvl="1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40108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Customer Relationship Management (III)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Nedostaci koncepta: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Minimalne prilagodbe pojedinim zahtjevima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Pružatelji usluga pokušavaju potrošače rasporediti u kalupe postojećih usluga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Nedovoljna autonomija potrošača u modeliranju samih usluga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Skeptičnost potrošača prema prikupljanju podataka o njihovim navikama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X-cm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7364"/>
            <a:ext cx="5881705" cy="42229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Customer-Managed Relationship (I)</a:t>
            </a:r>
            <a:endParaRPr lang="hr-HR" dirty="0"/>
          </a:p>
        </p:txBody>
      </p:sp>
      <p:pic>
        <p:nvPicPr>
          <p:cNvPr id="7" name="Content Placeholder 6" descr="CX-crm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71678"/>
            <a:ext cx="2628304" cy="3714776"/>
          </a:xfrm>
          <a:effectLst>
            <a:softEdge rad="63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08.07.2011.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Kvalifikacijski doktorski ispit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10" name="Picture 9" descr="CX-jednak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1934" y="4071942"/>
            <a:ext cx="406448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-Luk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-Luk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17627</TotalTime>
  <Words>1026</Words>
  <Application>Microsoft Office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Urban-Luka</vt:lpstr>
      <vt:lpstr>1_Urban-Luka</vt:lpstr>
      <vt:lpstr>Modeliranje usluga u semantički svjesnom CMR-okružju</vt:lpstr>
      <vt:lpstr>SADRŽAJ</vt:lpstr>
      <vt:lpstr>Motivacija</vt:lpstr>
      <vt:lpstr>Podizanje kvalitete usluga na telekomunikacijskom tržištu</vt:lpstr>
      <vt:lpstr>Individualni pristup potrošačima</vt:lpstr>
      <vt:lpstr>Customer Relationship Management (I)</vt:lpstr>
      <vt:lpstr>Customer Relationship Management (II)</vt:lpstr>
      <vt:lpstr>Customer Relationship Management (III)</vt:lpstr>
      <vt:lpstr>Customer-Managed Relationship (I)</vt:lpstr>
      <vt:lpstr>Customer-Managed Relationship (II)</vt:lpstr>
      <vt:lpstr>Osnovne postavke koncepta CMR</vt:lpstr>
      <vt:lpstr>Iskustvo potrošača (I)</vt:lpstr>
      <vt:lpstr>Iskustvo potrošača (II)</vt:lpstr>
      <vt:lpstr>Stvarno-vremenska analiza (I)</vt:lpstr>
      <vt:lpstr>Stvarno-vremenska analiza (II)</vt:lpstr>
      <vt:lpstr>Petlja inteligentnog poslovanja</vt:lpstr>
      <vt:lpstr>Uvođenje tehnologije</vt:lpstr>
      <vt:lpstr>Uvođenje tehnologije: eCRM</vt:lpstr>
      <vt:lpstr>Semantički svjesno CMR-okružje</vt:lpstr>
      <vt:lpstr>Semantički web</vt:lpstr>
      <vt:lpstr>Programski agenti (I)</vt:lpstr>
      <vt:lpstr>Programski agenti (II)</vt:lpstr>
      <vt:lpstr>Agentski model CMR-okružja</vt:lpstr>
      <vt:lpstr>CMR na telekomunikacijskom tržištu</vt:lpstr>
      <vt:lpstr>Zaključak</vt:lpstr>
      <vt:lpstr>Zaključak</vt:lpstr>
      <vt:lpstr>Studija slučaja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Modeliranje usluga u semantički svjesnom CMR-okružju</dc:title>
  <dc:creator>Luka</dc:creator>
  <cp:lastModifiedBy>Luka</cp:lastModifiedBy>
  <cp:revision>160</cp:revision>
  <dcterms:created xsi:type="dcterms:W3CDTF">2011-06-11T16:14:23Z</dcterms:created>
  <dcterms:modified xsi:type="dcterms:W3CDTF">2011-07-07T20:55:55Z</dcterms:modified>
</cp:coreProperties>
</file>