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63" r:id="rId4"/>
    <p:sldId id="270" r:id="rId5"/>
    <p:sldId id="257" r:id="rId6"/>
    <p:sldId id="261" r:id="rId7"/>
    <p:sldId id="265" r:id="rId8"/>
    <p:sldId id="266" r:id="rId9"/>
    <p:sldId id="267" r:id="rId10"/>
    <p:sldId id="268" r:id="rId11"/>
    <p:sldId id="269" r:id="rId12"/>
    <p:sldId id="272" r:id="rId13"/>
    <p:sldId id="273" r:id="rId14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A7E"/>
    <a:srgbClr val="D7B8B3"/>
    <a:srgbClr val="CDA69F"/>
    <a:srgbClr val="C89B94"/>
    <a:srgbClr val="C4948C"/>
    <a:srgbClr val="D70505"/>
    <a:srgbClr val="FA282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1710" y="-18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7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hr-HR"/>
              <a:t>Cijena CPU sata
</a:t>
            </a:r>
          </a:p>
        </c:rich>
      </c:tx>
      <c:layout>
        <c:manualLayout>
          <c:xMode val="edge"/>
          <c:yMode val="edge"/>
          <c:x val="0.42455242966751916"/>
          <c:y val="3.1400966183574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08951406649616"/>
          <c:y val="0.2173918171417788"/>
          <c:w val="0.68414322250639381"/>
          <c:h val="0.61594348190170667"/>
        </c:manualLayout>
      </c:layout>
      <c:lineChart>
        <c:grouping val="standard"/>
        <c:varyColors val="0"/>
        <c:ser>
          <c:idx val="0"/>
          <c:order val="0"/>
          <c:tx>
            <c:v>Kupnja, eta=0,95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'Prilog 6.2'!$K$21:$K$40</c:f>
              <c:numCache>
                <c:formatCode>#,##0.0000</c:formatCode>
                <c:ptCount val="20"/>
                <c:pt idx="0">
                  <c:v>8.6688409056830104E-2</c:v>
                </c:pt>
                <c:pt idx="1">
                  <c:v>5.9759582384419314E-2</c:v>
                </c:pt>
                <c:pt idx="2">
                  <c:v>5.271191668776036E-2</c:v>
                </c:pt>
                <c:pt idx="3">
                  <c:v>5.0662142344329759E-2</c:v>
                </c:pt>
                <c:pt idx="4">
                  <c:v>5.0607470075651785E-2</c:v>
                </c:pt>
                <c:pt idx="5">
                  <c:v>5.1527026084429106E-2</c:v>
                </c:pt>
                <c:pt idx="6">
                  <c:v>5.2968814020158697E-2</c:v>
                </c:pt>
                <c:pt idx="7">
                  <c:v>5.4696989393363656E-2</c:v>
                </c:pt>
                <c:pt idx="8">
                  <c:v>5.6574425381333115E-2</c:v>
                </c:pt>
                <c:pt idx="9">
                  <c:v>5.8515617538952729E-2</c:v>
                </c:pt>
                <c:pt idx="10">
                  <c:v>6.0465010789253294E-2</c:v>
                </c:pt>
                <c:pt idx="11">
                  <c:v>6.2385843860692909E-2</c:v>
                </c:pt>
                <c:pt idx="12">
                  <c:v>6.4253831306813849E-2</c:v>
                </c:pt>
                <c:pt idx="13">
                  <c:v>6.6053283777262758E-2</c:v>
                </c:pt>
                <c:pt idx="14">
                  <c:v>6.7774565782063284E-2</c:v>
                </c:pt>
                <c:pt idx="15">
                  <c:v>6.9412347663083893E-2</c:v>
                </c:pt>
                <c:pt idx="16">
                  <c:v>7.0964363768640515E-2</c:v>
                </c:pt>
                <c:pt idx="17">
                  <c:v>7.2430512543503703E-2</c:v>
                </c:pt>
                <c:pt idx="18">
                  <c:v>7.3812197707734964E-2</c:v>
                </c:pt>
                <c:pt idx="19">
                  <c:v>7.5111844365356159E-2</c:v>
                </c:pt>
              </c:numCache>
            </c:numRef>
          </c:val>
          <c:smooth val="0"/>
        </c:ser>
        <c:ser>
          <c:idx val="1"/>
          <c:order val="1"/>
          <c:tx>
            <c:v>Kupnja, eta=0,60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val>
            <c:numRef>
              <c:f>'Prilog 6.2'!$T$21:$T$40</c:f>
              <c:numCache>
                <c:formatCode>#,##0.0000</c:formatCode>
                <c:ptCount val="20"/>
                <c:pt idx="0">
                  <c:v>0.13725664767331433</c:v>
                </c:pt>
                <c:pt idx="1">
                  <c:v>9.4619338775330603E-2</c:v>
                </c:pt>
                <c:pt idx="2">
                  <c:v>8.3460534755620569E-2</c:v>
                </c:pt>
                <c:pt idx="3">
                  <c:v>8.0215058711855455E-2</c:v>
                </c:pt>
                <c:pt idx="4">
                  <c:v>8.0128494286448665E-2</c:v>
                </c:pt>
                <c:pt idx="5">
                  <c:v>8.1584457967012747E-2</c:v>
                </c:pt>
                <c:pt idx="6">
                  <c:v>8.3867288865251285E-2</c:v>
                </c:pt>
                <c:pt idx="7">
                  <c:v>8.6603566539492458E-2</c:v>
                </c:pt>
                <c:pt idx="8">
                  <c:v>8.95761735204441E-2</c:v>
                </c:pt>
                <c:pt idx="9">
                  <c:v>9.2649727770008475E-2</c:v>
                </c:pt>
                <c:pt idx="10">
                  <c:v>9.5736267082984383E-2</c:v>
                </c:pt>
                <c:pt idx="11">
                  <c:v>9.8777586112763771E-2</c:v>
                </c:pt>
                <c:pt idx="12">
                  <c:v>0.10173523290245527</c:v>
                </c:pt>
                <c:pt idx="13">
                  <c:v>0.10458436598066605</c:v>
                </c:pt>
                <c:pt idx="14">
                  <c:v>0.10730972915493352</c:v>
                </c:pt>
                <c:pt idx="15">
                  <c:v>0.10990288379988282</c:v>
                </c:pt>
                <c:pt idx="16">
                  <c:v>0.1123602426336808</c:v>
                </c:pt>
                <c:pt idx="17">
                  <c:v>0.11468164486054752</c:v>
                </c:pt>
                <c:pt idx="18">
                  <c:v>0.11686931303724701</c:v>
                </c:pt>
                <c:pt idx="19">
                  <c:v>0.1189270869118139</c:v>
                </c:pt>
              </c:numCache>
            </c:numRef>
          </c:val>
          <c:smooth val="0"/>
        </c:ser>
        <c:ser>
          <c:idx val="2"/>
          <c:order val="2"/>
          <c:tx>
            <c:v>Najam 0,10 $/sat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66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val>
            <c:numRef>
              <c:f>'Prilog 6.2'!$L$21:$L$40</c:f>
              <c:numCache>
                <c:formatCode>#,##0.0000</c:formatCode>
                <c:ptCount val="20"/>
                <c:pt idx="0">
                  <c:v>0.1</c:v>
                </c:pt>
                <c:pt idx="1">
                  <c:v>9.3457943925233641E-2</c:v>
                </c:pt>
                <c:pt idx="2">
                  <c:v>8.7343872827321173E-2</c:v>
                </c:pt>
                <c:pt idx="3">
                  <c:v>8.1629787689085201E-2</c:v>
                </c:pt>
                <c:pt idx="4">
                  <c:v>7.628952120475252E-2</c:v>
                </c:pt>
                <c:pt idx="5">
                  <c:v>7.1298617948366838E-2</c:v>
                </c:pt>
                <c:pt idx="6">
                  <c:v>6.6634222381651259E-2</c:v>
                </c:pt>
                <c:pt idx="7">
                  <c:v>6.2274974188459113E-2</c:v>
                </c:pt>
                <c:pt idx="8">
                  <c:v>5.820091045650385E-2</c:v>
                </c:pt>
                <c:pt idx="9">
                  <c:v>5.4393374258414805E-2</c:v>
                </c:pt>
                <c:pt idx="10">
                  <c:v>5.0834929213471783E-2</c:v>
                </c:pt>
                <c:pt idx="11">
                  <c:v>4.7509279638758665E-2</c:v>
                </c:pt>
                <c:pt idx="12">
                  <c:v>4.440119592407353E-2</c:v>
                </c:pt>
                <c:pt idx="13">
                  <c:v>4.149644478885376E-2</c:v>
                </c:pt>
                <c:pt idx="14">
                  <c:v>3.8781724101732494E-2</c:v>
                </c:pt>
                <c:pt idx="15">
                  <c:v>3.624460196423597E-2</c:v>
                </c:pt>
                <c:pt idx="16">
                  <c:v>3.387345977965979E-2</c:v>
                </c:pt>
                <c:pt idx="17">
                  <c:v>3.1657439046411016E-2</c:v>
                </c:pt>
                <c:pt idx="18">
                  <c:v>2.9586391632159828E-2</c:v>
                </c:pt>
                <c:pt idx="19">
                  <c:v>2.7650833301083949E-2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33248"/>
        <c:axId val="35133056"/>
      </c:lineChart>
      <c:catAx>
        <c:axId val="42933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r-HR"/>
                  <a:t>Godine rada</a:t>
                </a:r>
              </a:p>
            </c:rich>
          </c:tx>
          <c:layout>
            <c:manualLayout>
              <c:xMode val="edge"/>
              <c:yMode val="edge"/>
              <c:x val="0.40409207161125321"/>
              <c:y val="0.908214589118389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r-Latn-RS"/>
          </a:p>
        </c:txPr>
        <c:crossAx val="35133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3056"/>
        <c:scaling>
          <c:orientation val="minMax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r-HR"/>
                  <a:t>Cijena</a:t>
                </a:r>
              </a:p>
            </c:rich>
          </c:tx>
          <c:layout>
            <c:manualLayout>
              <c:xMode val="edge"/>
              <c:yMode val="edge"/>
              <c:x val="2.0460358056265986E-2"/>
              <c:y val="0.4082135747524313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00" sourceLinked="1"/>
        <c:majorTickMark val="out"/>
        <c:minorTickMark val="none"/>
        <c:tickLblPos val="nextTo"/>
        <c:crossAx val="42933248"/>
        <c:crosses val="autoZero"/>
        <c:crossBetween val="between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32992327365729"/>
          <c:y val="0.44927637668479842"/>
          <c:w val="0.17647058823529416"/>
          <c:h val="0.2753105573279541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7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AB12C5-BC51-44F1-8CC4-8C2883E5B9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6631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C4DD245-131C-4843-8269-1A63EC46B057}" type="slidenum">
              <a:rPr lang="hr-HR" sz="1200" smtClean="0"/>
              <a:pPr/>
              <a:t>1</a:t>
            </a:fld>
            <a:endParaRPr lang="hr-HR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D8452B9-9336-49BB-91C5-D47DF9D75044}" type="slidenum">
              <a:rPr lang="hr-HR" sz="1200" smtClean="0"/>
              <a:pPr/>
              <a:t>5</a:t>
            </a:fld>
            <a:endParaRPr lang="hr-HR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39890ED-9ACD-48FA-BD9C-5C3E1331A570}" type="slidenum">
              <a:rPr lang="hr-HR" sz="1200" smtClean="0"/>
              <a:pPr/>
              <a:t>6</a:t>
            </a:fld>
            <a:endParaRPr lang="hr-HR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hr-HR" smtClean="0"/>
              <a:t>Tekst u Notes dijelu potrebno je pisati fontom Times New Roman 12pt. Osnovna formatiranja teksta su već ubačena u ovaj predložak: u meniju Format - podmeni Line spacing postavljene su vrijednosti - Line spacing = jedna linija i Before paragraph = pola linije.</a:t>
            </a:r>
          </a:p>
          <a:p>
            <a:pPr algn="just">
              <a:spcBef>
                <a:spcPct val="50000"/>
              </a:spcBef>
            </a:pPr>
            <a:r>
              <a:rPr lang="hr-HR" smtClean="0"/>
              <a:t>Stoga paragrafe nije potrebno odvajati praznim linijama. Formatiranje koje je provedeno na jednoj stranici ne prenosi se na ostale. Stoga je potrebno u svakom Notesu ponoviti postupak formatiranja: poravnavanje po obje margine, Line spacing i Before paragraph.</a:t>
            </a:r>
          </a:p>
          <a:p>
            <a:pPr algn="just">
              <a:spcBef>
                <a:spcPct val="50000"/>
              </a:spcBef>
            </a:pPr>
            <a:r>
              <a:rPr lang="hr-HR" smtClean="0"/>
              <a:t>Notes dio služi samo za pisanje teksta (nema slika).</a:t>
            </a:r>
          </a:p>
          <a:p>
            <a:pPr algn="just">
              <a:spcBef>
                <a:spcPct val="50000"/>
              </a:spcBef>
            </a:pPr>
            <a:r>
              <a:rPr lang="hr-HR" smtClean="0"/>
              <a:t>Ostale oblike formatiranja teksta (buletti i slično) autor može sam odabrati.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524625" y="857250"/>
            <a:ext cx="2568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Zavod za telekomunikacije</a:t>
            </a:r>
            <a:endParaRPr lang="hr-HR" sz="1400" dirty="0"/>
          </a:p>
        </p:txBody>
      </p:sp>
      <p:pic>
        <p:nvPicPr>
          <p:cNvPr id="6" name="Picture 12" descr="grb-uni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215900"/>
            <a:ext cx="10477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286000"/>
            <a:ext cx="84201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i="1">
                <a:latin typeface="Times New Roman CE" pitchFamily="18" charset="0"/>
              </a:defRPr>
            </a:lvl1pPr>
          </a:lstStyle>
          <a:p>
            <a:endParaRPr lang="en-GB"/>
          </a:p>
          <a:p>
            <a:endParaRPr lang="en-GB"/>
          </a:p>
          <a:p>
            <a:r>
              <a:rPr lang="en-GB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586B0-F617-4208-A02C-6656DBCBF16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od </a:t>
            </a:r>
            <a:r>
              <a:rPr lang="hr-HR" dirty="0" smtClean="0"/>
              <a:t>10</a:t>
            </a: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55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>
              <a:latin typeface="Times New Roman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00B32-3099-452A-A1F6-0A380ED43AB4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4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4838" y="0"/>
            <a:ext cx="2208212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0"/>
            <a:ext cx="647223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>
              <a:latin typeface="Times New Roman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5FE1-94DD-46DE-B239-3C5C61848836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9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7381875" y="896938"/>
            <a:ext cx="1752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r-HR" sz="1000" dirty="0">
                <a:latin typeface="Arial CE" pitchFamily="34" charset="0"/>
              </a:rPr>
              <a:t>Zavod za telekomunikacije</a:t>
            </a:r>
            <a:endParaRPr lang="hr-HR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 dirty="0">
              <a:latin typeface="Times New Roman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E148-85FD-4848-A1AA-06EF6F7DE0C6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8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>
              <a:latin typeface="Times New Roman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AF350-210A-4688-8A0F-ABF6EB7C0143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219200"/>
            <a:ext cx="41338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1338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>
              <a:latin typeface="Times New Roman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791D-3403-4583-830E-546533414A13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0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>
              <a:latin typeface="Times New Roman" charset="0"/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CFDF-D12E-4A83-A90B-0E6613B3622B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34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>
              <a:latin typeface="Times New Roman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533A-DFE0-4123-8E87-02E6C20BB518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>
              <a:latin typeface="Times New Roman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43B04-C86B-4EF1-8775-134B2DEFA2A3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79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>
              <a:latin typeface="Times New Roman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AA9E6-B3C7-4E00-837B-2CC4EB1F4B7A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0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>
              <a:latin typeface="Times New Roman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BDB7-2602-44CD-963D-517F8A1DC46A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0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0"/>
            <a:ext cx="652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219200"/>
            <a:ext cx="84201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0" y="64770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latin typeface="+mn-lt"/>
              </a:defRPr>
            </a:lvl1pPr>
          </a:lstStyle>
          <a:p>
            <a:pPr>
              <a:defRPr/>
            </a:pPr>
            <a:r>
              <a:rPr lang="sr-Latn-RS" smtClean="0"/>
              <a:t>Zagreb, srpanj 2012.</a:t>
            </a: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7650" y="6477000"/>
            <a:ext cx="3136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59F8D5F0-348A-4712-AFF9-20CDD53CAD4E}" type="slidenum">
              <a:rPr lang="en-US"/>
              <a:pPr>
                <a:defRPr/>
              </a:pPr>
              <a:t>‹#›</a:t>
            </a:fld>
            <a:r>
              <a:rPr lang="en-US"/>
              <a:t> od </a:t>
            </a:r>
            <a:r>
              <a:rPr lang="hr-HR"/>
              <a:t>6</a:t>
            </a:r>
            <a:endParaRPr lang="en-US" sz="140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icture" r:id="rId14" imgW="708104" imgH="1156204" progId="Word.Picture.8">
                  <p:embed/>
                </p:oleObj>
              </mc:Choice>
              <mc:Fallback>
                <p:oleObj name="Picture" r:id="rId14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6897688" y="476250"/>
            <a:ext cx="2466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Symbol" pitchFamily="18" charset="2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&lt;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=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8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lipanj 2013.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Diplomski seminar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>
                <a:effectLst/>
              </a:rPr>
              <a:t>Usluge zasnovane na računarstvu u oblaku </a:t>
            </a:r>
            <a:endParaRPr lang="hr-HR" i="1" dirty="0">
              <a:effectLst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Tina Zorić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Usporedna analiza cijene CPU vremena </a:t>
            </a:r>
            <a:r>
              <a:rPr lang="hr-HR" dirty="0" smtClean="0"/>
              <a:t>(3)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2013.</a:t>
            </a:r>
            <a:endParaRPr lang="en-US" dirty="0">
              <a:latin typeface="Times New Roman" charset="0"/>
            </a:endParaRPr>
          </a:p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2038920" cy="381000"/>
          </a:xfrm>
        </p:spPr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42950" y="1219200"/>
          <a:ext cx="84201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907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0"/>
            <a:ext cx="7719144" cy="914400"/>
          </a:xfrm>
        </p:spPr>
        <p:txBody>
          <a:bodyPr/>
          <a:lstStyle/>
          <a:p>
            <a:r>
              <a:rPr lang="hr-HR" dirty="0" smtClean="0"/>
              <a:t>Tehničke prednosti računalnih oblaka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2013.</a:t>
            </a:r>
            <a:endParaRPr lang="en-US" dirty="0">
              <a:latin typeface="Times New Roman" charset="0"/>
            </a:endParaRPr>
          </a:p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219200"/>
            <a:ext cx="8746554" cy="5018112"/>
          </a:xfrm>
        </p:spPr>
        <p:txBody>
          <a:bodyPr/>
          <a:lstStyle/>
          <a:p>
            <a:r>
              <a:rPr lang="hr-HR" dirty="0"/>
              <a:t>Softverska rješenja se </a:t>
            </a:r>
            <a:r>
              <a:rPr lang="hr-HR" dirty="0" smtClean="0"/>
              <a:t>postavljaju brzo </a:t>
            </a:r>
            <a:r>
              <a:rPr lang="hr-HR" dirty="0"/>
              <a:t>i </a:t>
            </a:r>
            <a:r>
              <a:rPr lang="hr-HR" dirty="0" smtClean="0"/>
              <a:t>jednostavno</a:t>
            </a:r>
          </a:p>
          <a:p>
            <a:r>
              <a:rPr lang="hr-HR" dirty="0"/>
              <a:t>P</a:t>
            </a:r>
            <a:r>
              <a:rPr lang="hr-HR" dirty="0" smtClean="0"/>
              <a:t>ovećanje </a:t>
            </a:r>
            <a:r>
              <a:rPr lang="hr-HR" dirty="0" err="1"/>
              <a:t>interoperabilnosti</a:t>
            </a:r>
            <a:r>
              <a:rPr lang="hr-HR" dirty="0"/>
              <a:t> (</a:t>
            </a:r>
            <a:r>
              <a:rPr lang="hr-HR" i="1" dirty="0" err="1"/>
              <a:t>interoperability</a:t>
            </a:r>
            <a:r>
              <a:rPr lang="hr-HR" dirty="0"/>
              <a:t>) među softverskim rješenjima raznih </a:t>
            </a:r>
            <a:r>
              <a:rPr lang="hr-HR" dirty="0" smtClean="0"/>
              <a:t>proizvođača</a:t>
            </a:r>
          </a:p>
          <a:p>
            <a:r>
              <a:rPr lang="hr-HR" dirty="0"/>
              <a:t>Vlastito informatičko osoblje se može usredotočiti na ICT </a:t>
            </a:r>
            <a:r>
              <a:rPr lang="hr-HR" dirty="0" smtClean="0"/>
              <a:t>inovacije</a:t>
            </a:r>
          </a:p>
          <a:p>
            <a:r>
              <a:rPr lang="hr-HR" dirty="0"/>
              <a:t>Olakšano je raspršenje podatkovnih spremišta i softverskih rješenja na razne geografske i virtualne </a:t>
            </a:r>
            <a:r>
              <a:rPr lang="hr-HR" dirty="0" smtClean="0"/>
              <a:t>lokacije (lakša obrana od </a:t>
            </a:r>
            <a:r>
              <a:rPr lang="hr-HR" dirty="0"/>
              <a:t>napada uskraćivanjem usluge (</a:t>
            </a:r>
            <a:r>
              <a:rPr lang="hr-HR" i="1" dirty="0" err="1"/>
              <a:t>Denial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Service </a:t>
            </a:r>
            <a:r>
              <a:rPr lang="hr-HR" dirty="0"/>
              <a:t>– </a:t>
            </a:r>
            <a:r>
              <a:rPr lang="hr-HR" dirty="0" err="1"/>
              <a:t>DoS</a:t>
            </a:r>
            <a:r>
              <a:rPr lang="hr-HR" dirty="0" smtClean="0"/>
              <a:t>))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542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b="1" dirty="0">
                <a:effectLst/>
              </a:rPr>
              <a:t>Primjeri </a:t>
            </a:r>
            <a:r>
              <a:rPr lang="hr-HR" b="1" dirty="0" smtClean="0">
                <a:effectLst/>
              </a:rPr>
              <a:t>komercijalnih računalnih </a:t>
            </a:r>
            <a:r>
              <a:rPr lang="hr-HR" b="1" dirty="0">
                <a:effectLst/>
              </a:rPr>
              <a:t>oblaka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latin typeface="Arial"/>
                <a:ea typeface="Times New Roman"/>
              </a:rPr>
              <a:t>Amazon</a:t>
            </a:r>
            <a:r>
              <a:rPr lang="hr-HR" dirty="0">
                <a:latin typeface="Arial"/>
                <a:ea typeface="Times New Roman"/>
              </a:rPr>
              <a:t> Web </a:t>
            </a:r>
            <a:r>
              <a:rPr lang="hr-HR" dirty="0" err="1">
                <a:latin typeface="Arial"/>
                <a:ea typeface="Times New Roman"/>
              </a:rPr>
              <a:t>Services</a:t>
            </a:r>
            <a:r>
              <a:rPr lang="hr-HR" dirty="0">
                <a:latin typeface="Arial"/>
                <a:ea typeface="Times New Roman"/>
              </a:rPr>
              <a:t> </a:t>
            </a:r>
            <a:endParaRPr lang="hr-HR" dirty="0" smtClean="0">
              <a:latin typeface="Arial"/>
              <a:ea typeface="Times New Roman"/>
            </a:endParaRPr>
          </a:p>
          <a:p>
            <a:pPr lvl="1">
              <a:buFont typeface="Wingdings" pitchFamily="2" charset="2"/>
              <a:buChar char="§"/>
            </a:pPr>
            <a:r>
              <a:rPr lang="hr-HR" dirty="0"/>
              <a:t>nudi tri različita modela koja nude optimizaciju troškova:</a:t>
            </a:r>
          </a:p>
          <a:p>
            <a:pPr lvl="2">
              <a:buFont typeface="Wingdings" pitchFamily="2" charset="2"/>
              <a:buChar char="q"/>
            </a:pPr>
            <a:r>
              <a:rPr lang="hr-HR" dirty="0"/>
              <a:t>On-</a:t>
            </a:r>
            <a:r>
              <a:rPr lang="hr-HR" dirty="0" err="1"/>
              <a:t>Demand</a:t>
            </a:r>
            <a:r>
              <a:rPr lang="hr-HR" dirty="0"/>
              <a:t> </a:t>
            </a:r>
            <a:r>
              <a:rPr lang="hr-HR" dirty="0" err="1"/>
              <a:t>Instances</a:t>
            </a:r>
            <a:endParaRPr lang="hr-HR" dirty="0"/>
          </a:p>
          <a:p>
            <a:pPr lvl="2">
              <a:buFont typeface="Wingdings" pitchFamily="2" charset="2"/>
              <a:buChar char="q"/>
            </a:pPr>
            <a:r>
              <a:rPr lang="hr-HR" dirty="0" err="1"/>
              <a:t>Reserved</a:t>
            </a:r>
            <a:r>
              <a:rPr lang="hr-HR" dirty="0"/>
              <a:t> </a:t>
            </a:r>
            <a:r>
              <a:rPr lang="hr-HR" dirty="0" err="1"/>
              <a:t>Instances</a:t>
            </a:r>
            <a:endParaRPr lang="hr-HR" dirty="0"/>
          </a:p>
          <a:p>
            <a:pPr lvl="2">
              <a:buFont typeface="Wingdings" pitchFamily="2" charset="2"/>
              <a:buChar char="q"/>
            </a:pPr>
            <a:r>
              <a:rPr lang="hr-HR" dirty="0"/>
              <a:t>Spot </a:t>
            </a:r>
            <a:r>
              <a:rPr lang="hr-HR" dirty="0" err="1"/>
              <a:t>Instances</a:t>
            </a:r>
            <a:endParaRPr lang="hr-HR" dirty="0"/>
          </a:p>
          <a:p>
            <a:r>
              <a:rPr lang="hr-HR" dirty="0" smtClean="0">
                <a:latin typeface="Arial"/>
                <a:ea typeface="Times New Roman"/>
              </a:rPr>
              <a:t>T-</a:t>
            </a:r>
            <a:r>
              <a:rPr lang="hr-HR" dirty="0" err="1" smtClean="0">
                <a:latin typeface="Arial"/>
                <a:ea typeface="Times New Roman"/>
              </a:rPr>
              <a:t>Com</a:t>
            </a:r>
            <a:r>
              <a:rPr lang="hr-HR" dirty="0" smtClean="0">
                <a:latin typeface="Arial"/>
                <a:ea typeface="Times New Roman"/>
              </a:rPr>
              <a:t> </a:t>
            </a:r>
            <a:r>
              <a:rPr lang="hr-HR" dirty="0" err="1">
                <a:latin typeface="Arial"/>
                <a:ea typeface="Times New Roman"/>
              </a:rPr>
              <a:t>Cloud</a:t>
            </a:r>
            <a:r>
              <a:rPr lang="hr-HR" dirty="0">
                <a:latin typeface="Arial"/>
                <a:ea typeface="Times New Roman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 smtClean="0">
                <a:latin typeface="Arial"/>
                <a:ea typeface="Times New Roman"/>
              </a:rPr>
              <a:t>Računalo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 smtClean="0">
                <a:latin typeface="Arial"/>
                <a:ea typeface="Times New Roman"/>
              </a:rPr>
              <a:t>Server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 smtClean="0">
                <a:latin typeface="Arial"/>
                <a:ea typeface="Times New Roman"/>
              </a:rPr>
              <a:t>Ljudski resursi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 smtClean="0">
                <a:latin typeface="Arial"/>
                <a:ea typeface="Times New Roman"/>
              </a:rPr>
              <a:t>Nadzor vozila</a:t>
            </a:r>
          </a:p>
          <a:p>
            <a:endParaRPr lang="hr-HR" dirty="0" smtClean="0">
              <a:latin typeface="Arial"/>
              <a:ea typeface="Times New Roman"/>
            </a:endParaRPr>
          </a:p>
          <a:p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2013.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94600" y="6477000"/>
            <a:ext cx="1894904" cy="381000"/>
          </a:xfrm>
        </p:spPr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47" y="3789040"/>
            <a:ext cx="5915025" cy="253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2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</a:t>
            </a:r>
            <a:r>
              <a:rPr lang="hr-HR" dirty="0" smtClean="0"/>
              <a:t>ostupnost </a:t>
            </a:r>
            <a:r>
              <a:rPr lang="hr-HR" dirty="0"/>
              <a:t>temeljem standardnih informacijskih i komunikacijskih </a:t>
            </a:r>
            <a:r>
              <a:rPr lang="hr-HR" dirty="0" smtClean="0"/>
              <a:t>tehnologija</a:t>
            </a:r>
          </a:p>
          <a:p>
            <a:r>
              <a:rPr lang="hr-HR" dirty="0"/>
              <a:t>U</a:t>
            </a:r>
            <a:r>
              <a:rPr lang="hr-HR" dirty="0" smtClean="0"/>
              <a:t>temeljenost </a:t>
            </a:r>
            <a:r>
              <a:rPr lang="hr-HR" dirty="0"/>
              <a:t>na računalnoj </a:t>
            </a:r>
            <a:r>
              <a:rPr lang="hr-HR" dirty="0" err="1" smtClean="0"/>
              <a:t>virtualizaciji</a:t>
            </a:r>
            <a:endParaRPr lang="hr-HR" dirty="0" smtClean="0"/>
          </a:p>
          <a:p>
            <a:r>
              <a:rPr lang="hr-HR" dirty="0" smtClean="0"/>
              <a:t>Proširivost</a:t>
            </a:r>
          </a:p>
          <a:p>
            <a:r>
              <a:rPr lang="hr-HR" dirty="0"/>
              <a:t>N</a:t>
            </a:r>
            <a:r>
              <a:rPr lang="hr-HR" dirty="0" smtClean="0"/>
              <a:t>aplata </a:t>
            </a:r>
            <a:r>
              <a:rPr lang="hr-HR" dirty="0"/>
              <a:t>prema korištenju </a:t>
            </a:r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orištenje </a:t>
            </a:r>
            <a:r>
              <a:rPr lang="hr-HR" dirty="0"/>
              <a:t>i skaliranje na zahtjev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</a:t>
            </a:r>
            <a:r>
              <a:rPr lang="sr-Latn-RS" dirty="0"/>
              <a:t>, lipanj 2013.</a:t>
            </a:r>
            <a:endParaRPr lang="en-US" dirty="0">
              <a:latin typeface="Times New Roman" charset="0"/>
            </a:endParaRPr>
          </a:p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6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Računarstvo u oblaku</a:t>
            </a:r>
            <a:endParaRPr lang="hr-HR" dirty="0"/>
          </a:p>
          <a:p>
            <a:r>
              <a:rPr lang="hr-HR" dirty="0" smtClean="0"/>
              <a:t>Softver kao usluga</a:t>
            </a:r>
          </a:p>
          <a:p>
            <a:r>
              <a:rPr lang="hr-HR" dirty="0" smtClean="0"/>
              <a:t>Platforma kao usluga</a:t>
            </a:r>
          </a:p>
          <a:p>
            <a:r>
              <a:rPr lang="hr-HR" dirty="0" smtClean="0"/>
              <a:t>Ekonomske prednosti unajmljivanja računalnih resursa</a:t>
            </a:r>
          </a:p>
          <a:p>
            <a:r>
              <a:rPr lang="hr-HR" dirty="0" smtClean="0"/>
              <a:t>Usporedna analiza cijene CPU vremena</a:t>
            </a:r>
          </a:p>
          <a:p>
            <a:r>
              <a:rPr lang="hr-HR" dirty="0" smtClean="0"/>
              <a:t>Primjeri komercijalnih računalnih oblaka</a:t>
            </a:r>
          </a:p>
          <a:p>
            <a:r>
              <a:rPr lang="hr-HR" dirty="0" smtClean="0"/>
              <a:t>Zaključak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</a:t>
            </a:r>
            <a:r>
              <a:rPr lang="sr-Latn-RS" dirty="0" smtClean="0"/>
              <a:t>2013.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89304" y="6477000"/>
            <a:ext cx="2063750" cy="381000"/>
          </a:xfrm>
        </p:spPr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2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</a:t>
            </a:r>
            <a:r>
              <a:rPr lang="sr-Latn-RS" dirty="0" smtClean="0"/>
              <a:t>2013.</a:t>
            </a:r>
            <a:endParaRPr lang="en-US" dirty="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Računarstvo u oblaku</a:t>
            </a:r>
            <a:endParaRPr lang="en-GB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553450" cy="5181600"/>
          </a:xfrm>
        </p:spPr>
        <p:txBody>
          <a:bodyPr/>
          <a:lstStyle/>
          <a:p>
            <a:r>
              <a:rPr lang="hr-HR" i="1" dirty="0" err="1" smtClean="0"/>
              <a:t>Cloud</a:t>
            </a:r>
            <a:r>
              <a:rPr lang="hr-HR" i="1" dirty="0" smtClean="0"/>
              <a:t> </a:t>
            </a:r>
            <a:r>
              <a:rPr lang="hr-HR" i="1" dirty="0" err="1" smtClean="0"/>
              <a:t>computing</a:t>
            </a:r>
            <a:endParaRPr lang="en-GB" i="1" dirty="0" smtClean="0"/>
          </a:p>
          <a:p>
            <a:r>
              <a:rPr lang="hr-HR" dirty="0" smtClean="0"/>
              <a:t>Model plati-koliko-koristiš, korištenje resursa po potrebi</a:t>
            </a:r>
          </a:p>
          <a:p>
            <a:r>
              <a:rPr lang="hr-HR" dirty="0" smtClean="0"/>
              <a:t>Računala „</a:t>
            </a:r>
            <a:r>
              <a:rPr lang="hr-HR" i="1" dirty="0" smtClean="0"/>
              <a:t>u oblaku</a:t>
            </a:r>
            <a:r>
              <a:rPr lang="hr-HR" dirty="0" smtClean="0"/>
              <a:t>”</a:t>
            </a:r>
          </a:p>
          <a:p>
            <a:r>
              <a:rPr lang="hr-HR" dirty="0" smtClean="0"/>
              <a:t>Usluge na zahtjev</a:t>
            </a:r>
          </a:p>
          <a:p>
            <a:r>
              <a:rPr lang="hr-HR" dirty="0" smtClean="0"/>
              <a:t>Isporuka usluga preko mreže (Interneta)</a:t>
            </a:r>
          </a:p>
          <a:p>
            <a:r>
              <a:rPr lang="hr-HR" dirty="0" smtClean="0"/>
              <a:t>Elastičnost-privid neograničenih resursa</a:t>
            </a:r>
          </a:p>
          <a:p>
            <a:r>
              <a:rPr lang="hr-HR" dirty="0" smtClean="0"/>
              <a:t>Neovisnost uređaja i mjesta</a:t>
            </a:r>
          </a:p>
          <a:p>
            <a:endParaRPr lang="hr-H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260648"/>
            <a:ext cx="8367216" cy="1052736"/>
          </a:xfrm>
        </p:spPr>
        <p:txBody>
          <a:bodyPr/>
          <a:lstStyle/>
          <a:p>
            <a:r>
              <a:rPr lang="hr-HR" dirty="0" smtClean="0">
                <a:effectLst/>
              </a:rPr>
              <a:t>Usluge zasnovane na korištenju vlastitih računalnih resursa i usluge </a:t>
            </a:r>
            <a:r>
              <a:rPr lang="hr-HR" dirty="0">
                <a:effectLst/>
              </a:rPr>
              <a:t>zasnovane na računarstvu u oblaku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2013.</a:t>
            </a:r>
            <a:endParaRPr lang="en-US" dirty="0">
              <a:latin typeface="Times New Roman" charset="0"/>
            </a:endParaRPr>
          </a:p>
          <a:p>
            <a:pPr>
              <a:defRPr/>
            </a:pPr>
            <a:r>
              <a:rPr lang="sr-Latn-RS" dirty="0" smtClean="0"/>
              <a:t>.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0" y="1628800"/>
            <a:ext cx="2667372" cy="327705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896" y="2492896"/>
            <a:ext cx="5024755" cy="346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2013.</a:t>
            </a:r>
            <a:endParaRPr lang="en-US" dirty="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0"/>
            <a:ext cx="6696744" cy="914400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Softver kao usluga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528" y="1340768"/>
            <a:ext cx="8420100" cy="4536504"/>
          </a:xfrm>
        </p:spPr>
        <p:txBody>
          <a:bodyPr/>
          <a:lstStyle/>
          <a:p>
            <a:r>
              <a:rPr lang="hr-HR" dirty="0"/>
              <a:t>Proizvođač rješenja izrađuje aplikaciju, upravlja samom aplikacijom i okruženjem koje je podržava (engl. </a:t>
            </a:r>
            <a:r>
              <a:rPr lang="hr-HR" i="1" dirty="0" err="1"/>
              <a:t>hosting</a:t>
            </a:r>
            <a:r>
              <a:rPr lang="hr-HR" dirty="0"/>
              <a:t>), a korisnicima je čini dostupnom putem </a:t>
            </a:r>
            <a:r>
              <a:rPr lang="hr-HR" dirty="0" smtClean="0"/>
              <a:t>mreže</a:t>
            </a:r>
          </a:p>
          <a:p>
            <a:r>
              <a:rPr lang="hr-HR" dirty="0" smtClean="0"/>
              <a:t>Softver se </a:t>
            </a:r>
            <a:r>
              <a:rPr lang="hr-HR" dirty="0"/>
              <a:t>ne kupuje, već se plaća usluga njegovog </a:t>
            </a:r>
            <a:r>
              <a:rPr lang="hr-HR" dirty="0" smtClean="0"/>
              <a:t>korištenja</a:t>
            </a:r>
          </a:p>
          <a:p>
            <a:r>
              <a:rPr lang="hr-HR" dirty="0"/>
              <a:t>J</a:t>
            </a:r>
            <a:r>
              <a:rPr lang="hr-HR" dirty="0" smtClean="0"/>
              <a:t>ednostavnije </a:t>
            </a:r>
            <a:r>
              <a:rPr lang="hr-HR" dirty="0"/>
              <a:t>ažuriranje, održavanje i općenito rad s </a:t>
            </a:r>
            <a:r>
              <a:rPr lang="hr-HR" dirty="0" smtClean="0"/>
              <a:t>aplikacijom </a:t>
            </a:r>
          </a:p>
          <a:p>
            <a:r>
              <a:rPr lang="hr-HR" i="1" dirty="0" err="1"/>
              <a:t>Google</a:t>
            </a:r>
            <a:r>
              <a:rPr lang="hr-HR" i="1" dirty="0"/>
              <a:t> </a:t>
            </a:r>
            <a:r>
              <a:rPr lang="hr-HR" i="1" dirty="0" err="1" smtClean="0"/>
              <a:t>Apps</a:t>
            </a:r>
            <a:r>
              <a:rPr lang="hr-HR" i="1" dirty="0" smtClean="0"/>
              <a:t>, </a:t>
            </a:r>
            <a:r>
              <a:rPr lang="hr-HR" i="1" dirty="0" err="1"/>
              <a:t>Bussiness</a:t>
            </a:r>
            <a:r>
              <a:rPr lang="hr-HR" i="1" dirty="0"/>
              <a:t> </a:t>
            </a:r>
            <a:r>
              <a:rPr lang="hr-HR" i="1" dirty="0" err="1" smtClean="0"/>
              <a:t>ByDesign</a:t>
            </a:r>
            <a:r>
              <a:rPr lang="hr-HR" i="1" dirty="0" smtClean="0"/>
              <a:t>, </a:t>
            </a:r>
            <a:r>
              <a:rPr lang="hr-HR" i="1" dirty="0" err="1" smtClean="0"/>
              <a:t>Lotus</a:t>
            </a:r>
            <a:r>
              <a:rPr lang="hr-HR" i="1" dirty="0" smtClean="0"/>
              <a:t>, </a:t>
            </a:r>
            <a:r>
              <a:rPr lang="hr-HR" i="1" dirty="0" err="1" smtClean="0"/>
              <a:t>NetSuite</a:t>
            </a:r>
            <a:r>
              <a:rPr lang="hr-HR" i="1" dirty="0" smtClean="0"/>
              <a:t>, </a:t>
            </a:r>
            <a:r>
              <a:rPr lang="hr-HR" i="1" dirty="0" err="1" smtClean="0"/>
              <a:t>Zoho</a:t>
            </a:r>
            <a:r>
              <a:rPr lang="hr-HR" i="1" dirty="0" smtClean="0"/>
              <a:t>…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2013.</a:t>
            </a:r>
            <a:endParaRPr lang="en-US" dirty="0">
              <a:latin typeface="Times New Roman" charset="0"/>
            </a:endParaRPr>
          </a:p>
          <a:p>
            <a:pPr>
              <a:defRPr/>
            </a:pPr>
            <a:r>
              <a:rPr lang="sr-Latn-RS" dirty="0" smtClean="0"/>
              <a:t>.</a:t>
            </a:r>
            <a:endParaRPr lang="en-US" dirty="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0"/>
            <a:ext cx="7287096" cy="914400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Platforma u oblaku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528" y="1196752"/>
            <a:ext cx="8420100" cy="4953000"/>
          </a:xfrm>
        </p:spPr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ajpogodniji </a:t>
            </a:r>
            <a:r>
              <a:rPr lang="hr-HR" dirty="0"/>
              <a:t>za tvrtke i osobe koje se bave razvojem </a:t>
            </a:r>
            <a:r>
              <a:rPr lang="hr-HR" dirty="0" smtClean="0"/>
              <a:t>softvera</a:t>
            </a:r>
          </a:p>
          <a:p>
            <a:r>
              <a:rPr lang="hr-HR" dirty="0">
                <a:latin typeface="Arial"/>
                <a:ea typeface="Times New Roman"/>
                <a:cs typeface="Times New Roman"/>
              </a:rPr>
              <a:t>Pristup virtualnom stroju ili prostoru za pohranu podataka najčešće </a:t>
            </a:r>
            <a:r>
              <a:rPr lang="hr-HR" dirty="0" smtClean="0">
                <a:latin typeface="Arial"/>
                <a:ea typeface="Times New Roman"/>
                <a:cs typeface="Times New Roman"/>
              </a:rPr>
              <a:t>putem preglednika</a:t>
            </a:r>
          </a:p>
          <a:p>
            <a:r>
              <a:rPr lang="hr-HR" dirty="0" smtClean="0"/>
              <a:t>Smanjuje se </a:t>
            </a:r>
            <a:r>
              <a:rPr lang="hr-HR" dirty="0"/>
              <a:t>financijski </a:t>
            </a:r>
            <a:r>
              <a:rPr lang="hr-HR" dirty="0" smtClean="0"/>
              <a:t>rizik</a:t>
            </a:r>
          </a:p>
          <a:p>
            <a:r>
              <a:rPr lang="hr-HR" dirty="0"/>
              <a:t>Nadogradnja i ažuriranje sustava nije u nadležnosti tvrtke, već se odgovornost seli na pružatelja </a:t>
            </a:r>
            <a:r>
              <a:rPr lang="hr-HR" dirty="0" smtClean="0"/>
              <a:t>usluge</a:t>
            </a:r>
          </a:p>
          <a:p>
            <a:r>
              <a:rPr lang="hr-HR" dirty="0" smtClean="0"/>
              <a:t>Infrastruktura kao usluga</a:t>
            </a:r>
          </a:p>
          <a:p>
            <a:r>
              <a:rPr lang="hr-HR" dirty="0" smtClean="0"/>
              <a:t>Platforma kao usluga</a:t>
            </a:r>
          </a:p>
          <a:p>
            <a:endParaRPr lang="hr-H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0"/>
            <a:ext cx="7647136" cy="914400"/>
          </a:xfrm>
        </p:spPr>
        <p:txBody>
          <a:bodyPr/>
          <a:lstStyle/>
          <a:p>
            <a:r>
              <a:rPr lang="hr-HR" dirty="0" smtClean="0"/>
              <a:t>Ekonomske prednosti unajmljivanja računalnih resursa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sz="2400" dirty="0" smtClean="0"/>
                  <a:t>Elastičnost</a:t>
                </a:r>
              </a:p>
              <a:p>
                <a:pPr lvl="1">
                  <a:buFont typeface="Wingdings" pitchFamily="2" charset="2"/>
                  <a:buChar char="§"/>
                </a:pPr>
                <a:r>
                  <a:rPr lang="hr-HR" dirty="0"/>
                  <a:t>Maksimalno i prosječno opterećenje</a:t>
                </a:r>
              </a:p>
              <a:p>
                <a:pPr lvl="1">
                  <a:buFont typeface="Wingdings" pitchFamily="2" charset="2"/>
                  <a:buChar char="§"/>
                </a:pPr>
                <a:r>
                  <a:rPr lang="hr-HR" dirty="0"/>
                  <a:t> </a:t>
                </a:r>
                <a:r>
                  <a:rPr lang="hr-HR" dirty="0" err="1"/>
                  <a:t>korVrijeme</a:t>
                </a:r>
                <a:r>
                  <a:rPr lang="hr-HR" dirty="0"/>
                  <a:t>(OBLAK)*(prihod–trošak(OBLAK)) ≥ </a:t>
                </a:r>
                <a:r>
                  <a:rPr lang="hr-HR" dirty="0" err="1"/>
                  <a:t>korVrijeme</a:t>
                </a:r>
                <a:r>
                  <a:rPr lang="hr-HR" dirty="0"/>
                  <a:t>(PRIVAT)</a:t>
                </a:r>
                <a:r>
                  <a:rPr lang="hr-HR" baseline="-25000" dirty="0"/>
                  <a:t> </a:t>
                </a:r>
                <a:r>
                  <a:rPr lang="hr-HR" dirty="0"/>
                  <a:t>* (prihod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/>
                          </a:rPr>
                        </m:ctrlPr>
                      </m:fPr>
                      <m:num>
                        <m:r>
                          <a:rPr lang="hr-HR" i="1">
                            <a:latin typeface="Cambria Math"/>
                          </a:rPr>
                          <m:t>𝑡𝑟𝑜</m:t>
                        </m:r>
                        <m:r>
                          <a:rPr lang="hr-HR" i="1">
                            <a:latin typeface="Cambria Math"/>
                          </a:rPr>
                          <m:t>š</m:t>
                        </m:r>
                        <m:r>
                          <a:rPr lang="hr-HR" i="1">
                            <a:latin typeface="Cambria Math"/>
                          </a:rPr>
                          <m:t>𝑎𝑘</m:t>
                        </m:r>
                        <m:r>
                          <a:rPr lang="hr-HR" i="1">
                            <a:latin typeface="Cambria Math"/>
                          </a:rPr>
                          <m:t>(</m:t>
                        </m:r>
                        <m:r>
                          <a:rPr lang="hr-HR" i="1">
                            <a:latin typeface="Cambria Math"/>
                          </a:rPr>
                          <m:t>𝑃𝑅𝐼𝑉𝐴𝑇</m:t>
                        </m:r>
                        <m:r>
                          <a:rPr lang="hr-HR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hr-HR" i="1">
                            <a:latin typeface="Cambria Math"/>
                          </a:rPr>
                          <m:t>𝑖𝑠𝑘𝑜𝑟𝑖</m:t>
                        </m:r>
                        <m:r>
                          <a:rPr lang="hr-HR" i="1">
                            <a:latin typeface="Cambria Math"/>
                          </a:rPr>
                          <m:t>š</m:t>
                        </m:r>
                        <m:r>
                          <a:rPr lang="hr-HR" i="1">
                            <a:latin typeface="Cambria Math"/>
                          </a:rPr>
                          <m:t>𝑡𝑒𝑛𝑗𝑒</m:t>
                        </m:r>
                      </m:den>
                    </m:f>
                  </m:oMath>
                </a14:m>
                <a:r>
                  <a:rPr lang="hr-HR" dirty="0"/>
                  <a:t>)</a:t>
                </a:r>
                <a:endParaRPr lang="hr-HR" dirty="0" smtClean="0"/>
              </a:p>
              <a:p>
                <a:r>
                  <a:rPr lang="hr-HR" sz="2400" dirty="0" smtClean="0"/>
                  <a:t>Optimalna </a:t>
                </a:r>
                <a:r>
                  <a:rPr lang="hr-HR" sz="2400" dirty="0"/>
                  <a:t>nabavu</a:t>
                </a:r>
                <a:r>
                  <a:rPr lang="hr-HR" sz="2400" b="1" dirty="0"/>
                  <a:t> </a:t>
                </a:r>
                <a:r>
                  <a:rPr lang="hr-HR" sz="2400" dirty="0"/>
                  <a:t>bez prevelikih kapitalnih ulaganja</a:t>
                </a:r>
                <a:endParaRPr lang="hr-HR" sz="2400" dirty="0" smtClean="0"/>
              </a:p>
              <a:p>
                <a:r>
                  <a:rPr lang="hr-HR" sz="2400" dirty="0" smtClean="0"/>
                  <a:t>Amortizacija </a:t>
                </a:r>
                <a:r>
                  <a:rPr lang="hr-HR" sz="2400" dirty="0"/>
                  <a:t>nabavljene opreme, odnosno smanjivanje njezine stvarne vrijednosti tijekom tehnološkog vijeka </a:t>
                </a:r>
                <a:r>
                  <a:rPr lang="hr-HR" sz="2400" dirty="0" smtClean="0"/>
                  <a:t>trajanja</a:t>
                </a:r>
              </a:p>
              <a:p>
                <a:pPr lvl="1">
                  <a:buFont typeface="Wingdings" pitchFamily="2" charset="2"/>
                  <a:buChar char="§"/>
                </a:pPr>
                <a:r>
                  <a:rPr lang="hr-HR" i="1" dirty="0">
                    <a:solidFill>
                      <a:srgbClr val="000000"/>
                    </a:solidFill>
                  </a:rPr>
                  <a:t>''Snaga računala uz konstantnu cijenu (i dimenzije) udvostručuje se svake dvije godine.</a:t>
                </a:r>
                <a:r>
                  <a:rPr lang="hr-HR" dirty="0">
                    <a:solidFill>
                      <a:srgbClr val="000000"/>
                    </a:solidFill>
                  </a:rPr>
                  <a:t>'' </a:t>
                </a:r>
                <a:endParaRPr lang="hr-HR" dirty="0" smtClean="0"/>
              </a:p>
              <a:p>
                <a:r>
                  <a:rPr lang="hr-HR" sz="2400" dirty="0"/>
                  <a:t>V</a:t>
                </a:r>
                <a:r>
                  <a:rPr lang="hr-HR" sz="2400" dirty="0" smtClean="0"/>
                  <a:t>rijednost </a:t>
                </a:r>
                <a:r>
                  <a:rPr lang="hr-HR" sz="2400" dirty="0"/>
                  <a:t>novca </a:t>
                </a:r>
                <a:r>
                  <a:rPr lang="hr-HR" sz="2400" dirty="0" smtClean="0"/>
                  <a:t>mijenja se </a:t>
                </a:r>
                <a:r>
                  <a:rPr lang="hr-HR" sz="2400" dirty="0"/>
                  <a:t>tijekom vremena</a:t>
                </a:r>
                <a:endParaRPr lang="hr-HR" sz="2400" dirty="0" smtClean="0"/>
              </a:p>
              <a:p>
                <a:pPr>
                  <a:buFont typeface="Wingdings" pitchFamily="2" charset="2"/>
                  <a:buChar char="§"/>
                </a:pPr>
                <a:endParaRPr lang="hr-HR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52" t="-86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2013.</a:t>
            </a:r>
            <a:endParaRPr lang="en-US" dirty="0">
              <a:latin typeface="Times New Roman" charset="0"/>
            </a:endParaRPr>
          </a:p>
          <a:p>
            <a:pPr>
              <a:defRPr/>
            </a:pPr>
            <a:r>
              <a:rPr lang="sr-Latn-RS" dirty="0" smtClean="0"/>
              <a:t>.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7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Usporedna analiza cijene CPU vremena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sz="2000" dirty="0"/>
                  <a:t>S</a:t>
                </a:r>
                <a:r>
                  <a:rPr lang="hr-HR" sz="2000" dirty="0" smtClean="0"/>
                  <a:t>vaki </a:t>
                </a:r>
                <a:r>
                  <a:rPr lang="hr-HR" sz="2000" dirty="0"/>
                  <a:t>budući primitak ili izdatak (</a:t>
                </a:r>
                <a:r>
                  <a:rPr lang="hr-HR" sz="2000" i="1" dirty="0"/>
                  <a:t>future </a:t>
                </a:r>
                <a:r>
                  <a:rPr lang="hr-HR" sz="2000" i="1" dirty="0" err="1"/>
                  <a:t>value</a:t>
                </a:r>
                <a:r>
                  <a:rPr lang="hr-HR" sz="2000" i="1" dirty="0"/>
                  <a:t> – FV</a:t>
                </a:r>
                <a:r>
                  <a:rPr lang="hr-HR" sz="2000" dirty="0"/>
                  <a:t>) ima manju sadašnju vrijednost (</a:t>
                </a:r>
                <a:r>
                  <a:rPr lang="hr-HR" sz="2000" i="1" dirty="0" err="1"/>
                  <a:t>present</a:t>
                </a:r>
                <a:r>
                  <a:rPr lang="hr-HR" sz="2000" i="1" dirty="0"/>
                  <a:t> </a:t>
                </a:r>
                <a:r>
                  <a:rPr lang="hr-HR" sz="2000" i="1" dirty="0" err="1"/>
                  <a:t>value</a:t>
                </a:r>
                <a:r>
                  <a:rPr lang="hr-HR" sz="2000" i="1" dirty="0"/>
                  <a:t> </a:t>
                </a:r>
                <a:r>
                  <a:rPr lang="hr-HR" sz="2000" dirty="0"/>
                  <a:t>– PV) nego da je primljen ili isplaćen </a:t>
                </a:r>
                <a:r>
                  <a:rPr lang="hr-HR" sz="2000" dirty="0" smtClean="0"/>
                  <a:t>danas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>
                          <a:latin typeface="Cambria Math"/>
                        </a:rPr>
                        <m:t>𝑃𝑉</m:t>
                      </m:r>
                      <m:r>
                        <a:rPr lang="hr-HR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hr-HR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2000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hr-HR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hr-HR" sz="20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hr-HR" sz="2000" i="1">
                                  <a:latin typeface="Cambria Math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r-HR" sz="2000" dirty="0" smtClean="0"/>
              </a:p>
              <a:p>
                <a:r>
                  <a:rPr lang="hr-HR" sz="2000" dirty="0"/>
                  <a:t>N</a:t>
                </a:r>
                <a:r>
                  <a:rPr lang="hr-HR" sz="2000" dirty="0" smtClean="0"/>
                  <a:t>eto </a:t>
                </a:r>
                <a:r>
                  <a:rPr lang="hr-HR" sz="2000" dirty="0"/>
                  <a:t>sadašnja vrijednost svih primitaka (</a:t>
                </a:r>
                <a:r>
                  <a:rPr lang="hr-HR" sz="2000" i="1" dirty="0"/>
                  <a:t>net </a:t>
                </a:r>
                <a:r>
                  <a:rPr lang="hr-HR" sz="2000" i="1" dirty="0" err="1"/>
                  <a:t>present</a:t>
                </a:r>
                <a:r>
                  <a:rPr lang="hr-HR" sz="2000" i="1" dirty="0"/>
                  <a:t> </a:t>
                </a:r>
                <a:r>
                  <a:rPr lang="hr-HR" sz="2000" i="1" dirty="0" err="1"/>
                  <a:t>value</a:t>
                </a:r>
                <a:r>
                  <a:rPr lang="hr-HR" sz="2000" i="1" dirty="0"/>
                  <a:t> </a:t>
                </a:r>
                <a:r>
                  <a:rPr lang="hr-HR" sz="2000" dirty="0"/>
                  <a:t>- NPV) tijekom </a:t>
                </a:r>
                <a:r>
                  <a:rPr lang="hr-HR" sz="2000" i="1" dirty="0"/>
                  <a:t>Y </a:t>
                </a:r>
                <a:r>
                  <a:rPr lang="hr-HR" sz="2000" dirty="0" smtClean="0"/>
                  <a:t>godina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>
                          <a:latin typeface="Cambria Math"/>
                          <a:ea typeface="Times New Roman"/>
                          <a:cs typeface="Arial"/>
                        </a:rPr>
                        <m:t>𝑁𝑃𝑉</m:t>
                      </m:r>
                      <m:r>
                        <a:rPr lang="hr-HR" sz="2000" i="1">
                          <a:latin typeface="Cambria Math"/>
                          <a:ea typeface="Times New Roman"/>
                          <a:cs typeface="Arial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hr-HR" sz="2000" i="1">
                              <a:effectLst/>
                              <a:latin typeface="Cambria Math"/>
                              <a:cs typeface="Arial"/>
                            </a:rPr>
                          </m:ctrlPr>
                        </m:naryPr>
                        <m:sub>
                          <m:r>
                            <a:rPr lang="hr-HR" sz="20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𝑇</m:t>
                          </m:r>
                          <m:r>
                            <a:rPr lang="hr-HR" sz="20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=0</m:t>
                          </m:r>
                        </m:sub>
                        <m:sup>
                          <m:r>
                            <a:rPr lang="hr-HR" sz="20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𝑌</m:t>
                          </m:r>
                          <m:r>
                            <a:rPr lang="hr-HR" sz="20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−1</m:t>
                          </m:r>
                        </m:sup>
                        <m:e>
                          <m:f>
                            <m:fPr>
                              <m:ctrlPr>
                                <a:rPr lang="hr-HR" sz="2000" i="1">
                                  <a:effectLst/>
                                  <a:latin typeface="Cambria Math"/>
                                  <a:cs typeface="Arial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r-HR" sz="2000" i="1">
                                      <a:effectLst/>
                                      <a:latin typeface="Cambria Math"/>
                                      <a:cs typeface="Arial"/>
                                    </a:rPr>
                                  </m:ctrlPr>
                                </m:sSubPr>
                                <m:e>
                                  <m:r>
                                    <a:rPr lang="hr-HR" sz="2000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r-HR" sz="2000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𝑇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r-HR" sz="2000" i="1">
                                      <a:effectLst/>
                                      <a:latin typeface="Cambria Math"/>
                                      <a:cs typeface="Arial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(1+</m:t>
                                  </m:r>
                                  <m:r>
                                    <a:rPr lang="hr-HR" sz="2000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𝑘</m:t>
                                  </m:r>
                                  <m:r>
                                    <a:rPr lang="hr-HR" sz="2000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r-HR" sz="2000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r-HR" sz="2000" dirty="0" smtClean="0"/>
              </a:p>
              <a:p>
                <a:r>
                  <a:rPr lang="hr-HR" sz="2000" dirty="0"/>
                  <a:t>relativno umanjivanje CPU performansi tijekom </a:t>
                </a:r>
                <a:r>
                  <a:rPr lang="hr-HR" sz="2000" dirty="0" smtClean="0"/>
                  <a:t>vremena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>
                          <a:latin typeface="Cambria Math"/>
                        </a:rPr>
                        <m:t>𝑃𝐶</m:t>
                      </m:r>
                      <m:r>
                        <a:rPr lang="hr-HR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/>
                            </a:rPr>
                            <m:t>𝐹𝐶</m:t>
                          </m:r>
                        </m:num>
                        <m:den>
                          <m:sSup>
                            <m:sSupPr>
                              <m:ctrlPr>
                                <a:rPr lang="hr-HR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2000" i="1">
                                  <a:latin typeface="Cambria Math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hr-HR" sz="20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sz="20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hr-HR" sz="20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hr-HR" sz="2000" i="1">
                                  <a:latin typeface="Cambria Math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r-HR" sz="2000" dirty="0"/>
              </a:p>
              <a:p>
                <a:r>
                  <a:rPr lang="hr-HR" sz="2000" dirty="0"/>
                  <a:t> ukupni iskoristivi procesorski kapacitet </a:t>
                </a:r>
                <a:r>
                  <a:rPr lang="hr-HR" sz="2000" i="1" dirty="0"/>
                  <a:t>TC</a:t>
                </a:r>
                <a:endParaRPr lang="hr-HR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>
                          <a:latin typeface="Cambria Math"/>
                        </a:rPr>
                        <m:t>𝑇</m:t>
                      </m:r>
                      <m:r>
                        <a:rPr lang="hr-HR" sz="2000" i="1">
                          <a:latin typeface="Cambria Math"/>
                        </a:rPr>
                        <m:t> </m:t>
                      </m:r>
                      <m:r>
                        <a:rPr lang="hr-HR" sz="2000" i="1">
                          <a:latin typeface="Cambria Math"/>
                        </a:rPr>
                        <m:t>𝐶</m:t>
                      </m:r>
                      <m:r>
                        <a:rPr lang="hr-HR" sz="2000" i="1">
                          <a:latin typeface="Cambria Math"/>
                        </a:rPr>
                        <m:t>=</m:t>
                      </m:r>
                      <m:r>
                        <a:rPr lang="hr-HR" sz="2000" i="1">
                          <a:latin typeface="Cambria Math"/>
                        </a:rPr>
                        <m:t>𝑇𝐶𝑃𝑈</m:t>
                      </m:r>
                      <m:r>
                        <a:rPr lang="hr-HR" sz="2000" i="1">
                          <a:latin typeface="Cambria Math"/>
                        </a:rPr>
                        <m:t>∗</m:t>
                      </m:r>
                      <m:r>
                        <a:rPr lang="hr-HR" sz="2000" i="1">
                          <a:latin typeface="Cambria Math"/>
                        </a:rPr>
                        <m:t>𝐻</m:t>
                      </m:r>
                      <m:r>
                        <a:rPr lang="hr-HR" sz="2000" i="1">
                          <a:latin typeface="Cambria Math"/>
                        </a:rPr>
                        <m:t>∗</m:t>
                      </m:r>
                      <m:r>
                        <a:rPr lang="hr-HR" sz="2000" i="1">
                          <a:latin typeface="Cambria Math"/>
                        </a:rPr>
                        <m:t>𝜂</m:t>
                      </m:r>
                      <m:r>
                        <a:rPr lang="hr-HR" sz="2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hr-HR" sz="2000" dirty="0" smtClean="0"/>
              </a:p>
              <a:p>
                <a:endParaRPr lang="hr-HR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62" t="-492" b="-110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2013.</a:t>
            </a:r>
            <a:endParaRPr lang="en-US" dirty="0">
              <a:latin typeface="Times New Roman" charset="0"/>
            </a:endParaRPr>
          </a:p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5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Usporedna analiza cijene CPU </a:t>
            </a:r>
            <a:r>
              <a:rPr lang="hr-HR" dirty="0" smtClean="0"/>
              <a:t>vremena (2)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6536" y="1340768"/>
                <a:ext cx="8420100" cy="4953000"/>
              </a:xfrm>
            </p:spPr>
            <p:txBody>
              <a:bodyPr/>
              <a:lstStyle/>
              <a:p>
                <a:r>
                  <a:rPr lang="hr-HR" sz="2000" dirty="0" smtClean="0">
                    <a:latin typeface="Arial"/>
                    <a:ea typeface="Times New Roman"/>
                  </a:rPr>
                  <a:t>Neto </a:t>
                </a:r>
                <a:r>
                  <a:rPr lang="hr-HR" sz="2000" dirty="0">
                    <a:latin typeface="Arial"/>
                    <a:ea typeface="Times New Roman"/>
                  </a:rPr>
                  <a:t>sadašnji raspoloživi procesorski kapacitet skupine CPU-ova </a:t>
                </a:r>
                <a:r>
                  <a:rPr lang="hr-HR" sz="2000" i="1" dirty="0">
                    <a:latin typeface="Arial"/>
                    <a:ea typeface="Times New Roman"/>
                  </a:rPr>
                  <a:t>NPC </a:t>
                </a:r>
                <a:r>
                  <a:rPr lang="hr-HR" sz="2000" dirty="0">
                    <a:latin typeface="Arial"/>
                    <a:ea typeface="Times New Roman"/>
                  </a:rPr>
                  <a:t>koji će se ostvariti tijekom </a:t>
                </a:r>
                <a:r>
                  <a:rPr lang="hr-HR" sz="2000" i="1" dirty="0">
                    <a:latin typeface="Arial"/>
                    <a:ea typeface="Times New Roman"/>
                  </a:rPr>
                  <a:t>Y </a:t>
                </a:r>
                <a:r>
                  <a:rPr lang="hr-HR" sz="2000" dirty="0">
                    <a:latin typeface="Arial"/>
                    <a:ea typeface="Times New Roman"/>
                  </a:rPr>
                  <a:t>godina operativnog korištenja te </a:t>
                </a:r>
                <a:r>
                  <a:rPr lang="hr-HR" sz="2000" dirty="0" smtClean="0">
                    <a:latin typeface="Arial"/>
                    <a:ea typeface="Times New Roman"/>
                  </a:rPr>
                  <a:t>skupine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sz="2000" i="1">
                        <a:latin typeface="Cambria Math"/>
                      </a:rPr>
                      <m:t>𝑁𝑃𝐶</m:t>
                    </m:r>
                    <m:r>
                      <a:rPr lang="hr-HR" sz="2000" i="1">
                        <a:latin typeface="Cambria Math"/>
                      </a:rPr>
                      <m:t>=</m:t>
                    </m:r>
                    <m:r>
                      <a:rPr lang="hr-HR" sz="2000" i="1">
                        <a:latin typeface="Cambria Math"/>
                      </a:rPr>
                      <m:t>𝑇𝐶</m:t>
                    </m:r>
                    <m:r>
                      <a:rPr lang="hr-HR" sz="2000" i="1">
                        <a:latin typeface="Cambria Math"/>
                      </a:rPr>
                      <m:t>∗ </m:t>
                    </m:r>
                    <m:nary>
                      <m:naryPr>
                        <m:chr m:val="∑"/>
                        <m:limLoc m:val="undOvr"/>
                        <m:ctrlPr>
                          <a:rPr lang="hr-HR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hr-HR" sz="2000" i="1">
                            <a:latin typeface="Cambria Math"/>
                          </a:rPr>
                          <m:t>𝑇</m:t>
                        </m:r>
                        <m:r>
                          <a:rPr lang="hr-HR" sz="20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hr-HR" sz="2000" i="1">
                            <a:latin typeface="Cambria Math"/>
                          </a:rPr>
                          <m:t>𝑌</m:t>
                        </m:r>
                        <m:r>
                          <a:rPr lang="hr-HR" sz="2000" i="1">
                            <a:latin typeface="Cambria Math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hr-HR" sz="20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r-HR" sz="20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hr-HR" sz="20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hr-HR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hr-HR" sz="2000" i="1">
                                <a:latin typeface="Cambria Math"/>
                              </a:rPr>
                              <m:t>𝑇</m:t>
                            </m:r>
                          </m:sup>
                        </m:sSup>
                      </m:e>
                    </m:nary>
                  </m:oMath>
                </a14:m>
                <a:r>
                  <a:rPr lang="hr-HR" sz="2000" dirty="0"/>
                  <a:t>   iz čega slijedi   </a:t>
                </a:r>
                <a14:m>
                  <m:oMath xmlns:m="http://schemas.openxmlformats.org/officeDocument/2006/math">
                    <m:r>
                      <a:rPr lang="hr-HR" sz="2000" i="1">
                        <a:latin typeface="Cambria Math"/>
                      </a:rPr>
                      <m:t>𝑁𝑃𝐶</m:t>
                    </m:r>
                    <m:r>
                      <a:rPr lang="hr-HR" sz="2000" i="1">
                        <a:latin typeface="Cambria Math"/>
                      </a:rPr>
                      <m:t>=</m:t>
                    </m:r>
                    <m:r>
                      <a:rPr lang="hr-HR" sz="2000" i="1">
                        <a:latin typeface="Cambria Math"/>
                      </a:rPr>
                      <m:t>𝑇𝐶</m:t>
                    </m:r>
                    <m:r>
                      <a:rPr lang="hr-HR" sz="2000" i="1">
                        <a:latin typeface="Cambria Math"/>
                      </a:rPr>
                      <m:t>∗ </m:t>
                    </m:r>
                    <m:f>
                      <m:fPr>
                        <m:ctrlPr>
                          <a:rPr lang="hr-H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hr-HR" sz="2000" i="1">
                            <a:latin typeface="Cambria Math"/>
                          </a:rPr>
                          <m:t>1− </m:t>
                        </m:r>
                        <m:sSup>
                          <m:sSupPr>
                            <m:ctrlPr>
                              <a:rPr lang="hr-HR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i="1">
                                <a:latin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hr-HR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hr-HR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hr-HR" sz="2000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hr-HR" sz="20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hr-HR" sz="20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hr-HR" sz="2000" i="1">
                                <a:latin typeface="Cambria Math"/>
                              </a:rPr>
                              <m:t>𝑌</m:t>
                            </m:r>
                          </m:sup>
                        </m:sSup>
                      </m:num>
                      <m:den>
                        <m:r>
                          <a:rPr lang="hr-HR" sz="2000" i="1">
                            <a:latin typeface="Cambria Math"/>
                          </a:rPr>
                          <m:t>1−(</m:t>
                        </m:r>
                        <m:f>
                          <m:fPr>
                            <m:ctrlPr>
                              <a:rPr lang="hr-HR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r-HR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sz="2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hr-HR" sz="20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hr-HR" sz="2400" dirty="0"/>
                  <a:t>               </a:t>
                </a:r>
              </a:p>
              <a:p>
                <a:r>
                  <a:rPr lang="hr-HR" sz="2000" dirty="0"/>
                  <a:t>Stvarni trošak CPU sata </a:t>
                </a:r>
                <a:r>
                  <a:rPr lang="hr-HR" sz="2000" i="1" dirty="0" smtClean="0"/>
                  <a:t>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>
                          <a:latin typeface="Cambria Math"/>
                        </a:rPr>
                        <m:t>𝑅</m:t>
                      </m:r>
                      <m:r>
                        <a:rPr lang="hr-HR" sz="2000" i="1">
                          <a:latin typeface="Cambria Math"/>
                        </a:rPr>
                        <m:t>=</m:t>
                      </m:r>
                      <m:r>
                        <a:rPr lang="hr-HR" sz="2000" i="1">
                          <a:latin typeface="Cambria Math"/>
                        </a:rPr>
                        <m:t>𝑁𝑃𝑉</m:t>
                      </m:r>
                      <m:r>
                        <a:rPr lang="hr-HR" sz="2000" i="1">
                          <a:latin typeface="Cambria Math"/>
                        </a:rPr>
                        <m:t>/</m:t>
                      </m:r>
                      <m:r>
                        <a:rPr lang="hr-HR" sz="2000" i="1">
                          <a:latin typeface="Cambria Math"/>
                        </a:rPr>
                        <m:t>𝑁𝑃𝐶</m:t>
                      </m:r>
                    </m:oMath>
                  </m:oMathPara>
                </a14:m>
                <a:endParaRPr lang="hr-HR" sz="2000" i="1" dirty="0" smtClean="0"/>
              </a:p>
              <a:p>
                <a:r>
                  <a:rPr lang="hr-HR" sz="2000" dirty="0"/>
                  <a:t>Stvarni trošak CPU sata za slučaj </a:t>
                </a:r>
                <a:r>
                  <a:rPr lang="hr-HR" sz="2000" b="1" dirty="0"/>
                  <a:t>kupnje </a:t>
                </a:r>
                <a:r>
                  <a:rPr lang="hr-HR" sz="2000" b="1" dirty="0" err="1" smtClean="0"/>
                  <a:t>Rk</a:t>
                </a:r>
                <a:r>
                  <a:rPr lang="hr-HR" sz="2000" b="1" dirty="0" smtClean="0"/>
                  <a:t> </a:t>
                </a:r>
                <a:r>
                  <a:rPr lang="hr-HR" sz="2000" dirty="0" smtClean="0"/>
                  <a:t>i</a:t>
                </a:r>
                <a:r>
                  <a:rPr lang="hr-HR" sz="2000" b="1" dirty="0" smtClean="0"/>
                  <a:t> </a:t>
                </a:r>
                <a:r>
                  <a:rPr lang="hr-HR" sz="2000" dirty="0" smtClean="0"/>
                  <a:t>stvarni </a:t>
                </a:r>
                <a:r>
                  <a:rPr lang="hr-HR" sz="2000" dirty="0"/>
                  <a:t>trošak CPU sata za slučaj </a:t>
                </a:r>
                <a:r>
                  <a:rPr lang="hr-HR" sz="2000" b="1" dirty="0"/>
                  <a:t>najma </a:t>
                </a:r>
                <a:r>
                  <a:rPr lang="hr-HR" sz="2000" b="1" dirty="0" smtClean="0"/>
                  <a:t> </a:t>
                </a:r>
                <a:r>
                  <a:rPr lang="hr-HR" sz="2000" b="1" dirty="0" err="1" smtClean="0"/>
                  <a:t>Rn</a:t>
                </a:r>
                <a:r>
                  <a:rPr lang="hr-HR" sz="20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hr-HR" sz="2000" i="1">
                              <a:latin typeface="Cambria Math"/>
                            </a:rPr>
                            <m:t>𝐾</m:t>
                          </m:r>
                        </m:sub>
                      </m:sSub>
                      <m:r>
                        <a:rPr lang="hr-HR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r-HR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hr-HR" sz="2000" i="1">
                                  <a:latin typeface="Cambria Math"/>
                                </a:rPr>
                                <m:t>1− </m:t>
                              </m:r>
                              <m:f>
                                <m:fPr>
                                  <m:ctrlPr>
                                    <a:rPr lang="hr-HR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hr-HR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hr-HR" sz="2000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hr-HR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hr-HR" sz="2000" i="1">
                              <a:latin typeface="Cambria Math"/>
                            </a:rPr>
                            <m:t>∗ 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hr-HR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hr-HR" sz="2000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hr-HR" sz="2000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hr-HR" sz="2000" i="1">
                                  <a:latin typeface="Cambria Math"/>
                                </a:rPr>
                                <m:t>𝑌</m:t>
                              </m:r>
                              <m:r>
                                <a:rPr lang="hr-HR" sz="2000" i="1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hr-HR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hr-HR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i="1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hr-HR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latin typeface="Cambria Math"/>
                                        </a:rPr>
                                        <m:t>(1+</m:t>
                                      </m:r>
                                      <m:r>
                                        <a:rPr lang="hr-HR" sz="20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hr-HR" sz="20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num>
                        <m:den>
                          <m:d>
                            <m:dPr>
                              <m:ctrlPr>
                                <a:rPr lang="hr-HR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hr-HR" sz="2000" i="1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hr-HR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r-HR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hr-HR" sz="20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hr-HR" sz="20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hr-HR" sz="2000" i="1">
                                                  <a:latin typeface="Cambria Math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hr-HR" sz="20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hr-HR" sz="2000" i="1">
                                      <a:latin typeface="Cambria Math"/>
                                    </a:rPr>
                                    <m:t>𝑌</m:t>
                                  </m:r>
                                </m:sup>
                              </m:sSup>
                            </m:e>
                          </m:d>
                          <m:r>
                            <a:rPr lang="hr-HR" sz="2000" i="1">
                              <a:latin typeface="Cambria Math"/>
                            </a:rPr>
                            <m:t>∗</m:t>
                          </m:r>
                          <m:r>
                            <a:rPr lang="hr-HR" sz="2000" i="1">
                              <a:latin typeface="Cambria Math"/>
                            </a:rPr>
                            <m:t>𝑇𝐶</m:t>
                          </m:r>
                        </m:den>
                      </m:f>
                      <m:r>
                        <a:rPr lang="hr-HR" sz="2000" b="0" i="0" smtClean="0">
                          <a:latin typeface="Cambria Math"/>
                        </a:rPr>
                        <m:t>  </m:t>
                      </m:r>
                      <m:sSub>
                        <m:sSubPr>
                          <m:ctrlPr>
                            <a:rPr lang="hr-HR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                  </m:t>
                          </m:r>
                          <m:r>
                            <a:rPr lang="hr-HR" sz="20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𝑅</m:t>
                          </m:r>
                        </m:e>
                        <m:sub>
                          <m:r>
                            <a:rPr lang="hr-HR" sz="20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𝑁</m:t>
                          </m:r>
                        </m:sub>
                      </m:sSub>
                      <m:r>
                        <a:rPr lang="hr-HR" sz="20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 </m:t>
                      </m:r>
                      <m:f>
                        <m:fPr>
                          <m:ctrlPr>
                            <a:rPr lang="hr-HR" sz="2000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hr-HR" sz="2000" i="1">
                                  <a:effectLst/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hr-HR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𝑇</m:t>
                              </m:r>
                              <m:r>
                                <a:rPr lang="hr-HR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hr-HR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𝑌</m:t>
                              </m:r>
                              <m:r>
                                <a:rPr lang="hr-HR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−1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hr-HR" sz="20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hr-HR" sz="20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hr-HR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𝑇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hr-HR" sz="20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(1+</m:t>
                                      </m:r>
                                      <m:r>
                                        <a:rPr lang="hr-HR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𝑘</m:t>
                                      </m:r>
                                      <m:r>
                                        <a:rPr lang="hr-HR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𝑇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num>
                        <m:den>
                          <m:r>
                            <a:rPr lang="hr-HR" sz="20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𝑌</m:t>
                          </m:r>
                          <m:r>
                            <a:rPr lang="hr-HR" sz="20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∗</m:t>
                          </m:r>
                          <m:r>
                            <a:rPr lang="hr-HR" sz="20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𝑇𝐶</m:t>
                          </m:r>
                        </m:den>
                      </m:f>
                    </m:oMath>
                  </m:oMathPara>
                </a14:m>
                <a:endParaRPr lang="hr-HR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6536" y="1340768"/>
                <a:ext cx="8420100" cy="4953000"/>
              </a:xfrm>
              <a:blipFill rotWithShape="1">
                <a:blip r:embed="rId2"/>
                <a:stretch>
                  <a:fillRect l="-289" t="-49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 smtClean="0"/>
              <a:t>Zagreb, </a:t>
            </a:r>
            <a:r>
              <a:rPr lang="sr-Latn-RS" dirty="0"/>
              <a:t>lipanj 2013.</a:t>
            </a:r>
            <a:endParaRPr lang="en-US" dirty="0">
              <a:latin typeface="Times New Roman" charset="0"/>
            </a:endParaRPr>
          </a:p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17296" y="6477000"/>
            <a:ext cx="2063750" cy="381000"/>
          </a:xfrm>
        </p:spPr>
        <p:txBody>
          <a:bodyPr/>
          <a:lstStyle/>
          <a:p>
            <a:pPr>
              <a:defRPr/>
            </a:pPr>
            <a:endParaRPr 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1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CE"/>
        <a:ea typeface=""/>
        <a:cs typeface=""/>
      </a:majorFont>
      <a:minorFont>
        <a:latin typeface="Arial 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1233</TotalTime>
  <Words>848</Words>
  <Application>Microsoft Office PowerPoint</Application>
  <PresentationFormat>A4 Paper (210x297 mm)</PresentationFormat>
  <Paragraphs>105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Picture</vt:lpstr>
      <vt:lpstr>Diplomski seminar  Usluge zasnovane na računarstvu u oblaku </vt:lpstr>
      <vt:lpstr>Sadržaj</vt:lpstr>
      <vt:lpstr>Računarstvo u oblaku</vt:lpstr>
      <vt:lpstr>Usluge zasnovane na korištenju vlastitih računalnih resursa i usluge zasnovane na računarstvu u oblaku</vt:lpstr>
      <vt:lpstr>Softver kao usluga</vt:lpstr>
      <vt:lpstr>Platforma u oblaku</vt:lpstr>
      <vt:lpstr>Ekonomske prednosti unajmljivanja računalnih resursa</vt:lpstr>
      <vt:lpstr>Usporedna analiza cijene CPU vremena</vt:lpstr>
      <vt:lpstr>Usporedna analiza cijene CPU vremena (2)</vt:lpstr>
      <vt:lpstr>Usporedna analiza cijene CPU vremena (3)</vt:lpstr>
      <vt:lpstr>Tehničke prednosti računalnih oblaka</vt:lpstr>
      <vt:lpstr>Primjeri komercijalnih računalnih oblaka</vt:lpstr>
      <vt:lpstr>Zaključak</vt:lpstr>
    </vt:vector>
  </TitlesOfParts>
  <Company>ZZT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Alen</dc:creator>
  <cp:lastModifiedBy>Tina</cp:lastModifiedBy>
  <cp:revision>79</cp:revision>
  <cp:lastPrinted>2000-09-28T09:29:38Z</cp:lastPrinted>
  <dcterms:created xsi:type="dcterms:W3CDTF">2000-09-28T08:01:50Z</dcterms:created>
  <dcterms:modified xsi:type="dcterms:W3CDTF">2013-06-11T15:11:17Z</dcterms:modified>
</cp:coreProperties>
</file>