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72" r:id="rId5"/>
    <p:sldId id="265" r:id="rId6"/>
    <p:sldId id="273" r:id="rId7"/>
    <p:sldId id="274" r:id="rId8"/>
    <p:sldId id="260" r:id="rId9"/>
    <p:sldId id="275" r:id="rId10"/>
    <p:sldId id="266" r:id="rId11"/>
    <p:sldId id="276" r:id="rId12"/>
    <p:sldId id="267" r:id="rId13"/>
    <p:sldId id="271" r:id="rId1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505"/>
    <a:srgbClr val="B88A7E"/>
    <a:srgbClr val="D7B8B3"/>
    <a:srgbClr val="CDA69F"/>
    <a:srgbClr val="C89B94"/>
    <a:srgbClr val="C4948C"/>
    <a:srgbClr val="FA28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79892" autoAdjust="0"/>
  </p:normalViewPr>
  <p:slideViewPr>
    <p:cSldViewPr>
      <p:cViewPr varScale="1">
        <p:scale>
          <a:sx n="59" d="100"/>
          <a:sy n="59" d="100"/>
        </p:scale>
        <p:origin x="202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7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668ADE-E31B-4DC0-80FB-FA44099B40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7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9217B-7CDE-47D3-93B4-19AFB8E62FDD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68329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BCB53-5A67-48D1-913B-CCB64039BD61}" type="slidenum">
              <a:rPr lang="hr-HR" smtClean="0"/>
              <a:pPr/>
              <a:t>3</a:t>
            </a:fld>
            <a:endParaRPr lang="hr-H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Ideja osnivatelja prvih društvenih mreža bila je okupiti ljude te omogućiti im međusobnu komunikaciju kratkim porukama (engl.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chat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) i dijeljenje osobnih informacija. Drugim riječima, ideja je bila povezati ljude.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Danas, kada su usluge društvenih mreža na vrhuncu, ideja je u takvu zajednicu prepunu podataka uključiti i strojeve. Razmjenom korisnih, novih podataka, ljudi spoznaju informacije, uče, razvijaju se i prilagođavaju. Iste sposobnosti moguće je razviti i kod strojeva.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3112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Sustavi M2M su sustavi sastavljeni od računala, pametnih senzora, pokretnih uređaja i popratnih tehnologija koje omogućavaju bežičnu ili žičanu komunikaciju među strojevima bez ili uz minimalnu intervenciju čovjeka.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Uz razvoj tehnologije, koja postaje sve manja, lakša, jeftinija i dostupnija, tehnologija M2M je značajno evoluirala tijekom prethodnog desetljeća u mnogim i raznolikim granama industrije.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68ADE-E31B-4DC0-80FB-FA44099B40CC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72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U pojednostavljenom scenariju, svaki sustav M2M sadrži uređaj poput senzora ili brojila koji osluškuje i prima događaj (promjena temperature, udjela određenog plina u zraku, lokacije, položaja i sl.) kojeg prosljeđuje prilazu M2M koji preko mreže uspostavlja dvosmjernu komunikaciju između uređaja i aplikacije te šalje događaj na korisničku aplikaciju koja prevodi zaprimljene informacije u značajan podatak, obrađuje ga, pohranjuje i u skladu s time poduzima ranije definiranu akciju (npr. upali ventilator, nadopuni posudu, fotografiraj).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68ADE-E31B-4DC0-80FB-FA44099B40CC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06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smtClean="0"/>
              <a:t>sustavi za nadzor, alarmni sustavi, sustavi za praćenje kretnje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smtClean="0"/>
              <a:t>kontrola emisije plinova, plaćanje cestarine, sigurnost</a:t>
            </a:r>
            <a:r>
              <a:rPr lang="hr-HR" baseline="0" dirty="0" smtClean="0"/>
              <a:t> prometnica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baseline="0" dirty="0" smtClean="0"/>
              <a:t>udaljeno praćenje pacijenata, zdravstvene i </a:t>
            </a:r>
            <a:r>
              <a:rPr lang="hr-HR" i="1" baseline="0" dirty="0" smtClean="0"/>
              <a:t>fitness </a:t>
            </a:r>
            <a:r>
              <a:rPr lang="hr-HR" i="0" baseline="0" dirty="0" smtClean="0"/>
              <a:t>aplikacije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i="0" baseline="0" dirty="0" smtClean="0"/>
              <a:t>automatizacija objekta, pametne kuće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smtClean="0"/>
              <a:t>pametni mjerači potrošnje (el. energija)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Predviđanja su da bi u budućnosti srodni uređaji trebali biti povezani kroz neku vrstu društvene mreže koju bi kreirali ljudi. Svatko bi mogao kreirati osobnu društvenu mrežu u kojoj bi povezao uređaje koji trebaju međusobno komunicirati radi izvršavanja određenih zadataka. Svaki korisnik bi mogao kroz interakciju s uređajima u svojoj društvenoj mreži upravljati svojim okruženjem i prilagoditi ga sebi.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68ADE-E31B-4DC0-80FB-FA44099B40CC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00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Pojam „Internet stvari“ označava mrežu fizičkih objekata (stvari) ukomponiranih s elektronikom, senzorima, programima i sustavom komunikacije kako bi se  kroz razmjenu podataka s proizvođačima, korisnicima i drugim umreženim uređajima poboljšala kvaliteta i mogućnosti neke usluge.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Internet stvari se temelji na povezivanju više sustava M2M, analizi i obradi podataka prikupljenih od strane sustava M2M i pružanju jedinstvene usluge korisniku.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Razlika između ova dva sustava je mnogo, a neke od njih su: vrsta i način komunikacije, način rada, otvorenost i dostupnost rješenja, širina primjene te sudionici sustava.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68ADE-E31B-4DC0-80FB-FA44099B40CC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82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4D1A6-7A23-4F6B-B874-D2C90A07A1E1}" type="slidenum">
              <a:rPr lang="hr-HR" smtClean="0"/>
              <a:pPr/>
              <a:t>8</a:t>
            </a:fld>
            <a:endParaRPr lang="hr-H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Ideja pametnog kućanstva je automatizirati aktivnosti vezane uz domaćinstvo i kućanske poslove. Pametno kućanstvo može uključivati centralizirano upravljanje rasvjetom, grijanjem, ventilacijom i klimatizacijom, kućanskim uređajima (pećnica, hladnjak, televizor) i zaključavanjem, kako bi se unaprijedila udobnost, energetska efikasnost i sigurnost.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8348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Kako bi ga se pripremilo za korištenje, dovoljno je spojiti ga na monitor ili TV te priključiti mu tipkovnicu, miša i napajanje.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68ADE-E31B-4DC0-80FB-FA44099B40CC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79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BCB53-5A67-48D1-913B-CCB64039BD61}" type="slidenum">
              <a:rPr lang="hr-HR" smtClean="0"/>
              <a:pPr/>
              <a:t>13</a:t>
            </a:fld>
            <a:endParaRPr lang="hr-H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7078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24625" y="857250"/>
            <a:ext cx="256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Zavod za telekomunikacije</a:t>
            </a:r>
            <a:endParaRPr lang="hr-HR" sz="1400" dirty="0"/>
          </a:p>
        </p:txBody>
      </p:sp>
      <p:pic>
        <p:nvPicPr>
          <p:cNvPr id="6" name="Picture 12" descr="grb-un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215900"/>
            <a:ext cx="1047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F221-EF08-4FCD-BAFD-78D6F1DCE047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519A-6427-4137-A41B-9ECABFAE0DE5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A18D-804B-4DFF-A868-A8D8C0A13760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7381875" y="896938"/>
            <a:ext cx="175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000" dirty="0">
                <a:latin typeface="Arial CE" pitchFamily="34" charset="0"/>
              </a:rPr>
              <a:t>Zavod za telekomunikacije</a:t>
            </a:r>
            <a:endParaRPr lang="hr-HR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od </a:t>
            </a:r>
            <a:r>
              <a:rPr lang="hr-HR" dirty="0" smtClean="0"/>
              <a:t>10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95B6-C303-429A-96BC-BA8BA09F247A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7CD1-B425-4492-A0BD-450B7B519DF0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8275-FF0F-45D1-B6A8-E732DA59CA8C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DDD1-C62C-4892-8606-18A2DFF44261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579F-40D7-4FA0-9DB7-636E6FCB7E9A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5193-A81E-493F-B329-A7F7A7318831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Picture" r:id="rId3" imgW="708104" imgH="1156204" progId="Word.Picture.8">
                  <p:embed/>
                </p:oleObj>
              </mc:Choice>
              <mc:Fallback>
                <p:oleObj name="Picture" r:id="rId3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3FAC-C4D9-410D-AE81-7EE757EBEC00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652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19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+mn-lt"/>
              </a:defRPr>
            </a:lvl1pPr>
          </a:lstStyle>
          <a:p>
            <a:pPr>
              <a:defRPr/>
            </a:pPr>
            <a:r>
              <a:rPr lang="sr-Latn-CS" smtClean="0"/>
              <a:t>Zagreb, srpanj 2014.</a:t>
            </a: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E2A95E5-4D45-48BD-A3DE-38330C26367F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icture" r:id="rId14" imgW="708104" imgH="1156204" progId="Word.Picture.8">
                  <p:embed/>
                </p:oleObj>
              </mc:Choice>
              <mc:Fallback>
                <p:oleObj name="Picture" r:id="rId14" imgW="708104" imgH="1156204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713" y="211138"/>
                        <a:ext cx="606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lipanj 2015.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C2855-7F93-423A-BB56-578AF442EF19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DIPLOMSKI SEMINAR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M2M DRUŠTVENO UMREŽAVANJE – RASPBERRY PI</a:t>
            </a:r>
            <a:endParaRPr lang="hr-HR" dirty="0" smtClean="0">
              <a:solidFill>
                <a:schemeClr val="accent2"/>
              </a:solidFill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Matija Srbić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Raspberry </a:t>
            </a:r>
            <a:r>
              <a:rPr lang="hr-HR" dirty="0" smtClean="0"/>
              <a:t>Pi (2)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538287"/>
            <a:ext cx="7400925" cy="431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Pametni hladnjak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Problemi prilikom odlaska u kupovinu: </a:t>
            </a:r>
          </a:p>
          <a:p>
            <a:pPr lvl="1"/>
            <a:r>
              <a:rPr lang="hr-HR" dirty="0" smtClean="0"/>
              <a:t>gubljenje vremena,</a:t>
            </a:r>
          </a:p>
          <a:p>
            <a:pPr lvl="1"/>
            <a:r>
              <a:rPr lang="hr-HR" dirty="0" smtClean="0"/>
              <a:t>neplanirani troškovi,</a:t>
            </a:r>
          </a:p>
          <a:p>
            <a:pPr lvl="1"/>
            <a:r>
              <a:rPr lang="hr-HR" dirty="0" smtClean="0"/>
              <a:t>besciljne kupovine</a:t>
            </a:r>
          </a:p>
          <a:p>
            <a:r>
              <a:rPr lang="hr-HR" dirty="0" smtClean="0"/>
              <a:t>Očekivanja u bliskoj budućnosti:</a:t>
            </a:r>
          </a:p>
          <a:p>
            <a:pPr lvl="1"/>
            <a:r>
              <a:rPr lang="hr-HR" dirty="0" smtClean="0"/>
              <a:t>pametne oznake na hrani umjesto bar-kodova</a:t>
            </a:r>
          </a:p>
          <a:p>
            <a:pPr lvl="1"/>
            <a:r>
              <a:rPr lang="hr-HR" dirty="0" smtClean="0"/>
              <a:t>prilagodba od strane trgovaca (kupovina od kuće)</a:t>
            </a:r>
          </a:p>
          <a:p>
            <a:r>
              <a:rPr lang="hr-HR" dirty="0" smtClean="0"/>
              <a:t>Ideja:</a:t>
            </a:r>
          </a:p>
          <a:p>
            <a:pPr lvl="1"/>
            <a:r>
              <a:rPr lang="hr-HR" dirty="0" smtClean="0"/>
              <a:t>„Komunikacija” s hladnjakom putem web sučelja povezanog s </a:t>
            </a:r>
            <a:r>
              <a:rPr lang="hr-HR" dirty="0" err="1" smtClean="0"/>
              <a:t>Raspberry</a:t>
            </a:r>
            <a:r>
              <a:rPr lang="hr-HR" dirty="0" smtClean="0"/>
              <a:t> Pijem s čitačem pametnih oznaka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Pametni hladnjak (2)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196752"/>
            <a:ext cx="8136904" cy="5131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Zaključak</a:t>
            </a:r>
            <a:endParaRPr lang="hr-HR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Društveno umrežavanje nije više aktivnost rezervirana samo za </a:t>
            </a:r>
            <a:r>
              <a:rPr lang="hr-HR" dirty="0" smtClean="0"/>
              <a:t>ljude</a:t>
            </a:r>
          </a:p>
          <a:p>
            <a:r>
              <a:rPr lang="hr-HR" dirty="0" smtClean="0"/>
              <a:t>Internet stvari: primjer nove društvene mreže</a:t>
            </a:r>
          </a:p>
          <a:p>
            <a:r>
              <a:rPr lang="hr-HR" dirty="0" smtClean="0"/>
              <a:t>Velika i raznolika primjena projekata izrađenih u sklopu Interneta stvari </a:t>
            </a:r>
          </a:p>
          <a:p>
            <a:r>
              <a:rPr lang="hr-HR" dirty="0" smtClean="0"/>
              <a:t>Raspberry Pi – 5 milijuna prodanih primjeraka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E5A8-3F76-4FDD-8A8E-2EB150BD122E}" type="slidenum">
              <a:rPr lang="en-US" smtClean="0"/>
              <a:pPr/>
              <a:t>13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3DA45-97E3-465C-B491-48585BFB181A}" type="slidenum">
              <a:rPr lang="en-US"/>
              <a:pPr>
                <a:defRPr/>
              </a:pPr>
              <a:t>2</a:t>
            </a:fld>
            <a:r>
              <a:rPr lang="en-US" dirty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Sadržaj</a:t>
            </a:r>
            <a:endParaRPr lang="en-GB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553450" cy="5181600"/>
          </a:xfrm>
        </p:spPr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M2M i društveno umrežavanje</a:t>
            </a:r>
          </a:p>
          <a:p>
            <a:r>
              <a:rPr lang="hr-HR" dirty="0" smtClean="0"/>
              <a:t>Internet stvari</a:t>
            </a:r>
          </a:p>
          <a:p>
            <a:r>
              <a:rPr lang="hr-HR" dirty="0" smtClean="0"/>
              <a:t>Raspberry Pi</a:t>
            </a:r>
          </a:p>
          <a:p>
            <a:r>
              <a:rPr lang="hr-HR" dirty="0" smtClean="0"/>
              <a:t>Pametni hladnjak</a:t>
            </a:r>
          </a:p>
          <a:p>
            <a:r>
              <a:rPr lang="hr-HR" dirty="0" smtClean="0"/>
              <a:t>Zaključak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E5A8-3F76-4FDD-8A8E-2EB150BD122E}" type="slidenum">
              <a:rPr lang="en-US"/>
              <a:pPr>
                <a:defRPr/>
              </a:pPr>
              <a:t>3</a:t>
            </a:fld>
            <a:r>
              <a:rPr lang="en-US" dirty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Uvod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787525"/>
            <a:ext cx="8420100" cy="2922588"/>
          </a:xfrm>
        </p:spPr>
        <p:txBody>
          <a:bodyPr/>
          <a:lstStyle/>
          <a:p>
            <a:r>
              <a:rPr lang="hr-HR" dirty="0" smtClean="0"/>
              <a:t>Ideja osnivatelja prvih društvenih mreža – povezati </a:t>
            </a:r>
            <a:r>
              <a:rPr lang="hr-HR" dirty="0"/>
              <a:t>ljude</a:t>
            </a:r>
            <a:endParaRPr lang="hr-HR" dirty="0" smtClean="0"/>
          </a:p>
          <a:p>
            <a:r>
              <a:rPr lang="hr-HR" dirty="0" smtClean="0"/>
              <a:t>Uključivanje strojeva u društvene mreže</a:t>
            </a:r>
          </a:p>
          <a:p>
            <a:r>
              <a:rPr lang="hr-HR" dirty="0" smtClean="0"/>
              <a:t>Sustavi </a:t>
            </a:r>
            <a:r>
              <a:rPr lang="hr-HR" dirty="0"/>
              <a:t>unutar </a:t>
            </a:r>
            <a:r>
              <a:rPr lang="hr-HR" dirty="0" smtClean="0"/>
              <a:t>kojih </a:t>
            </a:r>
            <a:r>
              <a:rPr lang="hr-HR" dirty="0"/>
              <a:t>strojevi međusobno komuniciraju su sustavi M2M (engl. </a:t>
            </a:r>
            <a:r>
              <a:rPr lang="en-US" i="1" dirty="0"/>
              <a:t>Machine-to-Machine</a:t>
            </a:r>
            <a:r>
              <a:rPr lang="hr-HR" dirty="0"/>
              <a:t>)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M2M i društveno </a:t>
            </a:r>
            <a:r>
              <a:rPr lang="hr-HR" dirty="0" smtClean="0"/>
              <a:t>umrežavanje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Sustavi M2M sadrže:</a:t>
            </a:r>
          </a:p>
          <a:p>
            <a:pPr lvl="1"/>
            <a:r>
              <a:rPr lang="hr-HR" dirty="0" smtClean="0"/>
              <a:t>senzore,</a:t>
            </a:r>
          </a:p>
          <a:p>
            <a:pPr lvl="1"/>
            <a:r>
              <a:rPr lang="hr-HR" dirty="0" smtClean="0"/>
              <a:t>brojila,</a:t>
            </a:r>
          </a:p>
          <a:p>
            <a:pPr lvl="1"/>
            <a:r>
              <a:rPr lang="hr-HR" dirty="0" smtClean="0"/>
              <a:t>prilaze M2M,</a:t>
            </a:r>
          </a:p>
          <a:p>
            <a:pPr lvl="1"/>
            <a:r>
              <a:rPr lang="hr-HR" dirty="0" smtClean="0"/>
              <a:t>korisničke aplikacije</a:t>
            </a:r>
          </a:p>
          <a:p>
            <a:endParaRPr lang="hr-HR" dirty="0" smtClean="0"/>
          </a:p>
          <a:p>
            <a:r>
              <a:rPr lang="hr-HR" dirty="0" smtClean="0"/>
              <a:t>Predviđanje: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620" y="4869160"/>
            <a:ext cx="235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/>
              <a:t>2021. godine</a:t>
            </a:r>
            <a:endParaRPr lang="hr-HR" sz="32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376936" y="5013176"/>
            <a:ext cx="1368152" cy="288032"/>
          </a:xfrm>
          <a:prstGeom prst="rightArrow">
            <a:avLst/>
          </a:prstGeom>
          <a:solidFill>
            <a:srgbClr val="D7050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none" strike="noStrike" normalizeH="0" baseline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5088" y="4869160"/>
            <a:ext cx="235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2,1 </a:t>
            </a:r>
            <a:r>
              <a:rPr lang="hr-HR" sz="3200" dirty="0" smtClean="0"/>
              <a:t>milijardi</a:t>
            </a:r>
            <a:endParaRPr lang="hr-H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76936" y="3751546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broj</a:t>
            </a:r>
          </a:p>
          <a:p>
            <a:pPr algn="ctr"/>
            <a:r>
              <a:rPr lang="hr-HR" sz="2000" dirty="0" smtClean="0"/>
              <a:t>umreženih sustava M2M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71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M2M i društveno </a:t>
            </a:r>
            <a:r>
              <a:rPr lang="hr-HR" dirty="0" smtClean="0"/>
              <a:t>umrežavanje (2)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1" y="1790700"/>
            <a:ext cx="7610498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M2M i društveno umrežavanje </a:t>
            </a:r>
            <a:r>
              <a:rPr lang="hr-HR" dirty="0" smtClean="0"/>
              <a:t>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Primjena sustava M2M:</a:t>
            </a:r>
          </a:p>
          <a:p>
            <a:pPr lvl="1"/>
            <a:r>
              <a:rPr lang="hr-HR" dirty="0" smtClean="0"/>
              <a:t>sigurnost,</a:t>
            </a:r>
          </a:p>
          <a:p>
            <a:pPr lvl="1"/>
            <a:r>
              <a:rPr lang="hr-HR" dirty="0" smtClean="0"/>
              <a:t>javni prijevoz,</a:t>
            </a:r>
          </a:p>
          <a:p>
            <a:pPr lvl="1"/>
            <a:r>
              <a:rPr lang="hr-HR" dirty="0" smtClean="0"/>
              <a:t>e-zdravstvo,</a:t>
            </a:r>
          </a:p>
          <a:p>
            <a:pPr lvl="1"/>
            <a:r>
              <a:rPr lang="hr-HR" dirty="0" smtClean="0"/>
              <a:t>upravljanje objektom,</a:t>
            </a:r>
          </a:p>
          <a:p>
            <a:pPr lvl="1"/>
            <a:r>
              <a:rPr lang="hr-HR" dirty="0" smtClean="0"/>
              <a:t>pametne </a:t>
            </a:r>
            <a:r>
              <a:rPr lang="hr-HR" dirty="0" smtClean="0"/>
              <a:t>usluge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Osobne društvene mreže – upravljanje i prilagodba okruženja</a:t>
            </a:r>
          </a:p>
          <a:p>
            <a:pPr lvl="1"/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Internet stvari </a:t>
            </a:r>
            <a:r>
              <a:rPr lang="hr-HR" dirty="0" smtClean="0"/>
              <a:t>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Umrežavanje </a:t>
            </a:r>
            <a:r>
              <a:rPr lang="hr-HR" dirty="0"/>
              <a:t>i </a:t>
            </a:r>
            <a:r>
              <a:rPr lang="hr-HR" dirty="0" smtClean="0"/>
              <a:t>povezivanje </a:t>
            </a:r>
            <a:r>
              <a:rPr lang="hr-HR" dirty="0"/>
              <a:t>objekata, uređaja, usluga i </a:t>
            </a:r>
            <a:r>
              <a:rPr lang="hr-HR" dirty="0" smtClean="0"/>
              <a:t>ljudi</a:t>
            </a:r>
          </a:p>
          <a:p>
            <a:r>
              <a:rPr lang="hr-HR" dirty="0"/>
              <a:t>P</a:t>
            </a:r>
            <a:r>
              <a:rPr lang="hr-HR" dirty="0" smtClean="0"/>
              <a:t>ristup </a:t>
            </a:r>
            <a:r>
              <a:rPr lang="hr-HR" dirty="0"/>
              <a:t>dosad nedostupnim </a:t>
            </a:r>
            <a:r>
              <a:rPr lang="hr-HR" dirty="0" smtClean="0"/>
              <a:t>informacijama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3092879"/>
            <a:ext cx="3044534" cy="30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Internet </a:t>
            </a:r>
            <a:r>
              <a:rPr lang="hr-HR" dirty="0" smtClean="0"/>
              <a:t>stvari (2)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37" y="1219200"/>
            <a:ext cx="6668926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E6284-7B11-4046-A0AA-D19C51B275FF}" type="slidenum">
              <a:rPr lang="en-US"/>
              <a:pPr>
                <a:defRPr/>
              </a:pPr>
              <a:t>8</a:t>
            </a:fld>
            <a:r>
              <a:rPr lang="en-US" dirty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Raspberry </a:t>
            </a:r>
            <a:r>
              <a:rPr lang="hr-HR" dirty="0" smtClean="0"/>
              <a:t>Pi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iskobudžetno </a:t>
            </a:r>
            <a:r>
              <a:rPr lang="hr-HR" dirty="0"/>
              <a:t>računalo veličine kreditne </a:t>
            </a:r>
            <a:r>
              <a:rPr lang="hr-HR" dirty="0" smtClean="0"/>
              <a:t>kartice</a:t>
            </a:r>
          </a:p>
          <a:p>
            <a:r>
              <a:rPr lang="hr-HR" dirty="0"/>
              <a:t>R</a:t>
            </a:r>
            <a:r>
              <a:rPr lang="hr-HR" dirty="0" smtClean="0"/>
              <a:t>azvijeno </a:t>
            </a:r>
            <a:r>
              <a:rPr lang="hr-HR" dirty="0"/>
              <a:t>s namjerom promocije računarstva u </a:t>
            </a:r>
            <a:r>
              <a:rPr lang="hr-HR" dirty="0" smtClean="0"/>
              <a:t>školama</a:t>
            </a:r>
          </a:p>
          <a:p>
            <a:r>
              <a:rPr lang="hr-HR" dirty="0"/>
              <a:t>M</a:t>
            </a:r>
            <a:r>
              <a:rPr lang="hr-HR" dirty="0" smtClean="0"/>
              <a:t>oguće </a:t>
            </a:r>
            <a:r>
              <a:rPr lang="hr-HR" dirty="0"/>
              <a:t>gotovo sve što je moguće i na stolnim </a:t>
            </a:r>
            <a:r>
              <a:rPr lang="hr-HR" dirty="0" smtClean="0"/>
              <a:t>računalima</a:t>
            </a:r>
          </a:p>
          <a:p>
            <a:r>
              <a:rPr lang="hr-HR" dirty="0"/>
              <a:t>Raspberry Pi Model </a:t>
            </a:r>
            <a:r>
              <a:rPr lang="hr-HR" dirty="0" smtClean="0"/>
              <a:t>B (28</a:t>
            </a:r>
            <a:r>
              <a:rPr lang="hr-HR" dirty="0"/>
              <a:t>. veljače 2012</a:t>
            </a:r>
            <a:r>
              <a:rPr lang="hr-HR" dirty="0" smtClean="0"/>
              <a:t>.) – </a:t>
            </a:r>
            <a:r>
              <a:rPr lang="hr-HR" dirty="0" err="1" smtClean="0"/>
              <a:t>jednojezgreni</a:t>
            </a:r>
            <a:r>
              <a:rPr lang="hr-HR" dirty="0" smtClean="0"/>
              <a:t> procesor (700 MHz), 512 MB RAM</a:t>
            </a:r>
          </a:p>
          <a:p>
            <a:r>
              <a:rPr lang="hr-HR" dirty="0"/>
              <a:t>Raspberry </a:t>
            </a:r>
            <a:r>
              <a:rPr lang="hr-HR" dirty="0" smtClean="0"/>
              <a:t>Pi 2 </a:t>
            </a:r>
            <a:r>
              <a:rPr lang="hr-HR" dirty="0"/>
              <a:t>Model B </a:t>
            </a:r>
            <a:r>
              <a:rPr lang="hr-HR" dirty="0" smtClean="0"/>
              <a:t>(</a:t>
            </a:r>
            <a:r>
              <a:rPr lang="hr-HR" dirty="0"/>
              <a:t>2. veljače </a:t>
            </a:r>
            <a:r>
              <a:rPr lang="hr-HR" dirty="0" smtClean="0"/>
              <a:t>2015.) </a:t>
            </a:r>
            <a:r>
              <a:rPr lang="hr-HR" dirty="0"/>
              <a:t>– </a:t>
            </a:r>
            <a:r>
              <a:rPr lang="hr-HR" dirty="0" err="1" smtClean="0"/>
              <a:t>četverojezgreni</a:t>
            </a:r>
            <a:r>
              <a:rPr lang="hr-HR" dirty="0" smtClean="0"/>
              <a:t> procesor (900 </a:t>
            </a:r>
            <a:r>
              <a:rPr lang="hr-HR" dirty="0"/>
              <a:t>MHz), </a:t>
            </a:r>
            <a:r>
              <a:rPr lang="hr-HR" dirty="0" smtClean="0"/>
              <a:t>1 GB RAM</a:t>
            </a:r>
          </a:p>
          <a:p>
            <a:r>
              <a:rPr lang="hr-HR" dirty="0" smtClean="0"/>
              <a:t>Cijena: $35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lipanj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4C6C5-1617-4003-93D3-BB7506F5B3FE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od </a:t>
            </a:r>
            <a:r>
              <a:rPr lang="hr-HR" dirty="0" smtClean="0"/>
              <a:t>13</a:t>
            </a:r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1133</TotalTime>
  <Words>932</Words>
  <Application>Microsoft Office PowerPoint</Application>
  <PresentationFormat>A4 Paper (210x297 mm)</PresentationFormat>
  <Paragraphs>118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CE</vt:lpstr>
      <vt:lpstr>Symbol</vt:lpstr>
      <vt:lpstr>Times New Roman</vt:lpstr>
      <vt:lpstr>Times New Roman CE</vt:lpstr>
      <vt:lpstr>Webdings</vt:lpstr>
      <vt:lpstr>Blank Presentation</vt:lpstr>
      <vt:lpstr>Picture</vt:lpstr>
      <vt:lpstr>DIPLOMSKI SEMINAR  M2M DRUŠTVENO UMREŽAVANJE – RASPBERRY PI</vt:lpstr>
      <vt:lpstr>Sadržaj</vt:lpstr>
      <vt:lpstr>Uvod</vt:lpstr>
      <vt:lpstr>M2M i društveno umrežavanje (1)</vt:lpstr>
      <vt:lpstr>M2M i društveno umrežavanje (2)</vt:lpstr>
      <vt:lpstr>M2M i društveno umrežavanje (3)</vt:lpstr>
      <vt:lpstr>Internet stvari (1)</vt:lpstr>
      <vt:lpstr>Internet stvari (2)</vt:lpstr>
      <vt:lpstr>Raspberry Pi (1)</vt:lpstr>
      <vt:lpstr>Raspberry Pi (2)</vt:lpstr>
      <vt:lpstr>Pametni hladnjak (1)</vt:lpstr>
      <vt:lpstr>Pametni hladnjak (2)</vt:lpstr>
      <vt:lpstr>Zaključak</vt:lpstr>
    </vt:vector>
  </TitlesOfParts>
  <Company>ZZT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Matija</cp:lastModifiedBy>
  <cp:revision>120</cp:revision>
  <cp:lastPrinted>2000-09-28T09:29:38Z</cp:lastPrinted>
  <dcterms:created xsi:type="dcterms:W3CDTF">2000-09-28T08:01:50Z</dcterms:created>
  <dcterms:modified xsi:type="dcterms:W3CDTF">2015-06-07T22:35:56Z</dcterms:modified>
</cp:coreProperties>
</file>