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8" r:id="rId7"/>
    <p:sldId id="262" r:id="rId8"/>
    <p:sldId id="265" r:id="rId9"/>
    <p:sldId id="267" r:id="rId10"/>
    <p:sldId id="266" r:id="rId11"/>
    <p:sldId id="263" r:id="rId12"/>
    <p:sldId id="264" r:id="rId13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3E2"/>
    <a:srgbClr val="B88A7E"/>
    <a:srgbClr val="D7B8B3"/>
    <a:srgbClr val="CDA69F"/>
    <a:srgbClr val="C89B94"/>
    <a:srgbClr val="C4948C"/>
    <a:srgbClr val="D70505"/>
    <a:srgbClr val="FA282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 autoAdjust="0"/>
    <p:restoredTop sz="83124" autoAdjust="0"/>
  </p:normalViewPr>
  <p:slideViewPr>
    <p:cSldViewPr>
      <p:cViewPr varScale="1">
        <p:scale>
          <a:sx n="39" d="100"/>
          <a:sy n="39" d="100"/>
        </p:scale>
        <p:origin x="1566" y="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7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529067-76BA-4E93-9DE1-50B203CCDAB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3443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4C0E4E4-F206-4F85-AFEE-57D57C643E42}" type="slidenum">
              <a:rPr lang="hr-HR" sz="1200" smtClean="0"/>
              <a:pPr/>
              <a:t>1</a:t>
            </a:fld>
            <a:endParaRPr lang="hr-HR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790155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0267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7204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0932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1090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5804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6007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1594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0240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3749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5141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29067-76BA-4E93-9DE1-50B203CCDAB2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813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1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33120" y="857250"/>
            <a:ext cx="30600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r-HR" sz="1400" dirty="0" smtClean="0">
                <a:latin typeface="Arial CE" pitchFamily="34" charset="0"/>
              </a:rPr>
              <a:t>Department of Telecommunications</a:t>
            </a:r>
            <a:endParaRPr lang="hr-HR" sz="1400" dirty="0"/>
          </a:p>
        </p:txBody>
      </p:sp>
      <p:pic>
        <p:nvPicPr>
          <p:cNvPr id="6" name="Picture 12" descr="grb-uni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215900"/>
            <a:ext cx="10477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286000"/>
            <a:ext cx="84201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i="1">
                <a:latin typeface="Times New Roman CE" pitchFamily="18" charset="0"/>
              </a:defRPr>
            </a:lvl1pPr>
          </a:lstStyle>
          <a:p>
            <a:endParaRPr lang="en-GB"/>
          </a:p>
          <a:p>
            <a:endParaRPr lang="en-GB"/>
          </a:p>
          <a:p>
            <a:r>
              <a:rPr lang="en-GB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 dirty="0" smtClean="0"/>
              <a:t>Zagreb, July 2013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04008-C90D-4DD6-81D6-1AC1B7B8BD1A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od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3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6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Zagreb, mjesec 2010.</a:t>
            </a:r>
            <a:endParaRPr lang="en-US" dirty="0">
              <a:latin typeface="Times New Roman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4B5A-7B76-4655-A628-C2E0AAE05400}" type="slidenum">
              <a:rPr lang="en-US"/>
              <a:pPr>
                <a:defRPr/>
              </a:pPr>
              <a:t>‹#›</a:t>
            </a:fld>
            <a:r>
              <a:rPr lang="en-US" dirty="0"/>
              <a:t> od </a:t>
            </a:r>
            <a:r>
              <a:rPr lang="hr-HR"/>
              <a:t>6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2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0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4838" y="0"/>
            <a:ext cx="2208212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0"/>
            <a:ext cx="647223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Zagreb, mjesec 2010.</a:t>
            </a:r>
            <a:endParaRPr lang="en-US" dirty="0">
              <a:latin typeface="Times New Roman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E6A18-7E13-4D63-86B5-A58339141E81}" type="slidenum">
              <a:rPr lang="en-US"/>
              <a:pPr>
                <a:defRPr/>
              </a:pPr>
              <a:t>‹#›</a:t>
            </a:fld>
            <a:r>
              <a:rPr lang="en-US" dirty="0"/>
              <a:t> od </a:t>
            </a:r>
            <a:r>
              <a:rPr lang="hr-HR"/>
              <a:t>6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7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6668616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5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6897216" y="896938"/>
            <a:ext cx="22372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r-HR" sz="1000" dirty="0" smtClean="0">
                <a:latin typeface="Arial CE" pitchFamily="34" charset="0"/>
              </a:rPr>
              <a:t>Department</a:t>
            </a:r>
            <a:r>
              <a:rPr lang="hr-HR" sz="1000" baseline="0" dirty="0" smtClean="0">
                <a:latin typeface="Arial CE" pitchFamily="34" charset="0"/>
              </a:rPr>
              <a:t> </a:t>
            </a:r>
            <a:r>
              <a:rPr lang="hr-HR" sz="1000" dirty="0" smtClean="0">
                <a:latin typeface="Arial CE" pitchFamily="34" charset="0"/>
              </a:rPr>
              <a:t>of Telecommunications</a:t>
            </a:r>
            <a:endParaRPr lang="hr-HR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 dirty="0" smtClean="0"/>
              <a:t>Zagreb, July 2013</a:t>
            </a:r>
            <a:endParaRPr lang="en-US" dirty="0">
              <a:latin typeface="Times New Roman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</a:t>
            </a:r>
            <a:r>
              <a:rPr lang="hr-HR" dirty="0" smtClean="0"/>
              <a:t>f 12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6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8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Zagreb, mjesec 2010.</a:t>
            </a:r>
            <a:endParaRPr lang="en-US" dirty="0">
              <a:latin typeface="Times New Roman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43B23-13DA-4F43-8029-73E18B17D184}" type="slidenum">
              <a:rPr lang="en-US"/>
              <a:pPr>
                <a:defRPr/>
              </a:pPr>
              <a:t>‹#›</a:t>
            </a:fld>
            <a:r>
              <a:rPr lang="en-US" dirty="0"/>
              <a:t> od </a:t>
            </a:r>
            <a:r>
              <a:rPr lang="hr-HR"/>
              <a:t>6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9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2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219200"/>
            <a:ext cx="41338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1338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Zagreb, mjesec 2010.</a:t>
            </a:r>
            <a:endParaRPr lang="en-US" dirty="0">
              <a:latin typeface="Times New Roman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7202-5215-4EEA-9621-9FB88044C859}" type="slidenum">
              <a:rPr lang="en-US"/>
              <a:pPr>
                <a:defRPr/>
              </a:pPr>
              <a:t>‹#›</a:t>
            </a:fld>
            <a:r>
              <a:rPr lang="en-US" dirty="0"/>
              <a:t> od </a:t>
            </a:r>
            <a:r>
              <a:rPr lang="hr-HR"/>
              <a:t>6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4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6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Zagreb, mjesec 2010.</a:t>
            </a:r>
            <a:endParaRPr lang="en-US" dirty="0">
              <a:latin typeface="Times New Roman" charset="0"/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12EC-885F-4658-970B-48FA7EDF50DC}" type="slidenum">
              <a:rPr lang="en-US"/>
              <a:pPr>
                <a:defRPr/>
              </a:pPr>
              <a:t>‹#›</a:t>
            </a:fld>
            <a:r>
              <a:rPr lang="en-US" dirty="0"/>
              <a:t> od </a:t>
            </a:r>
            <a:r>
              <a:rPr lang="hr-HR"/>
              <a:t>6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8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0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Zagreb, mjesec 2010.</a:t>
            </a:r>
            <a:endParaRPr lang="en-US" dirty="0">
              <a:latin typeface="Times New Roman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79C3D-5699-4215-877B-071E4CFB8935}" type="slidenum">
              <a:rPr lang="en-US"/>
              <a:pPr>
                <a:defRPr/>
              </a:pPr>
              <a:t>‹#›</a:t>
            </a:fld>
            <a:r>
              <a:rPr lang="en-US" dirty="0"/>
              <a:t> od </a:t>
            </a:r>
            <a:r>
              <a:rPr lang="hr-HR"/>
              <a:t>6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48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4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Zagreb, mjesec 2010.</a:t>
            </a:r>
            <a:endParaRPr lang="en-US" dirty="0">
              <a:latin typeface="Times New Roman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89A36-4BD5-42BD-9743-759C31A01889}" type="slidenum">
              <a:rPr lang="en-US"/>
              <a:pPr>
                <a:defRPr/>
              </a:pPr>
              <a:t>‹#›</a:t>
            </a:fld>
            <a:r>
              <a:rPr lang="en-US" dirty="0"/>
              <a:t> od </a:t>
            </a:r>
            <a:r>
              <a:rPr lang="hr-HR"/>
              <a:t>6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4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8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Zagreb, mjesec 2010.</a:t>
            </a:r>
            <a:endParaRPr lang="en-US" dirty="0">
              <a:latin typeface="Times New Roman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F9CFA-8A21-4A7A-8526-909C9778AB2D}" type="slidenum">
              <a:rPr lang="en-US"/>
              <a:pPr>
                <a:defRPr/>
              </a:pPr>
              <a:t>‹#›</a:t>
            </a:fld>
            <a:r>
              <a:rPr lang="en-US" dirty="0"/>
              <a:t> od </a:t>
            </a:r>
            <a:r>
              <a:rPr lang="hr-HR"/>
              <a:t>6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1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2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CS"/>
              <a:t>Zagreb, mjesec 2010.</a:t>
            </a:r>
            <a:endParaRPr lang="en-US" dirty="0">
              <a:latin typeface="Times New Roman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28CA-7932-4B8A-8A5C-147F7282A78A}" type="slidenum">
              <a:rPr lang="en-US"/>
              <a:pPr>
                <a:defRPr/>
              </a:pPr>
              <a:t>‹#›</a:t>
            </a:fld>
            <a:r>
              <a:rPr lang="en-US" dirty="0"/>
              <a:t> od </a:t>
            </a:r>
            <a:r>
              <a:rPr lang="hr-HR"/>
              <a:t>6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0"/>
            <a:ext cx="652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219200"/>
            <a:ext cx="84201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7600" y="64770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>
                <a:latin typeface="+mn-lt"/>
              </a:defRPr>
            </a:lvl1pPr>
          </a:lstStyle>
          <a:p>
            <a:pPr>
              <a:defRPr/>
            </a:pPr>
            <a:r>
              <a:rPr lang="sr-Latn-CS"/>
              <a:t>Zagreb, mjesec 2010.</a:t>
            </a:r>
            <a:endParaRPr 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7650" y="6477000"/>
            <a:ext cx="3136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23825FFD-5727-46A7-85D6-4DA29C229F0F}" type="slidenum">
              <a:rPr lang="en-US"/>
              <a:pPr>
                <a:defRPr/>
              </a:pPr>
              <a:t>‹#›</a:t>
            </a:fld>
            <a:r>
              <a:rPr lang="en-US" dirty="0"/>
              <a:t> od </a:t>
            </a:r>
            <a:r>
              <a:rPr lang="hr-HR" dirty="0"/>
              <a:t>6</a:t>
            </a:r>
            <a:endParaRPr lang="en-US" sz="1400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Picture" r:id="rId14" imgW="708104" imgH="1156204" progId="Word.Picture.8">
                  <p:embed/>
                </p:oleObj>
              </mc:Choice>
              <mc:Fallback>
                <p:oleObj name="Picture" r:id="rId14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Symbol" pitchFamily="18" charset="2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&lt;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=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8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hr-HR" sz="2400" b="1" dirty="0" smtClean="0">
                <a:solidFill>
                  <a:schemeClr val="tx1"/>
                </a:solidFill>
              </a:rPr>
              <a:t>MASTER THESIS Nr. 608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en-US" sz="3600" b="1" dirty="0">
                <a:effectLst/>
              </a:rPr>
              <a:t>INTELLIGENT TRADING AGENT FOR POWER TRADING THROUGH WHOLESALE MARKET</a:t>
            </a:r>
            <a:endParaRPr lang="hr-HR" sz="3600" dirty="0" smtClean="0">
              <a:solidFill>
                <a:schemeClr val="accent2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Ivo Buljević</a:t>
            </a:r>
          </a:p>
          <a:p>
            <a:r>
              <a:rPr lang="hr-HR" dirty="0" smtClean="0"/>
              <a:t>2012/2013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</a:t>
            </a:r>
            <a:r>
              <a:rPr lang="sr-Latn-CS" dirty="0" smtClean="0"/>
              <a:t>July 2013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CrocodileAgent </a:t>
            </a:r>
            <a:r>
              <a:rPr lang="hr-HR" dirty="0" smtClean="0"/>
              <a:t>2013</a:t>
            </a:r>
            <a:br>
              <a:rPr lang="hr-HR" dirty="0" smtClean="0"/>
            </a:br>
            <a:r>
              <a:rPr lang="hr-HR" sz="1800" dirty="0" smtClean="0"/>
              <a:t>Learning module (2)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219200"/>
            <a:ext cx="8420100" cy="1921768"/>
          </a:xfrm>
        </p:spPr>
        <p:txBody>
          <a:bodyPr/>
          <a:lstStyle/>
          <a:p>
            <a:r>
              <a:rPr lang="hr-HR" sz="2400" dirty="0" smtClean="0"/>
              <a:t>Uses basic order as an input</a:t>
            </a:r>
          </a:p>
          <a:p>
            <a:pPr lvl="1"/>
            <a:r>
              <a:rPr lang="hr-HR" sz="2000" dirty="0" smtClean="0"/>
              <a:t>Generated by forecast module, based on past usage of subscribers on the </a:t>
            </a:r>
            <a:r>
              <a:rPr lang="hr-HR" sz="2000" dirty="0"/>
              <a:t>retail </a:t>
            </a:r>
            <a:r>
              <a:rPr lang="hr-HR" sz="2000" dirty="0" smtClean="0"/>
              <a:t>market</a:t>
            </a:r>
          </a:p>
          <a:p>
            <a:pPr lvl="2"/>
            <a:r>
              <a:rPr lang="hr-HR" sz="1600" dirty="0"/>
              <a:t> Holt-Winters </a:t>
            </a:r>
            <a:r>
              <a:rPr lang="hr-HR" sz="1600" dirty="0" smtClean="0"/>
              <a:t>method</a:t>
            </a:r>
          </a:p>
          <a:p>
            <a:r>
              <a:rPr lang="hr-HR" sz="2400" dirty="0" smtClean="0"/>
              <a:t>Life cycle:</a:t>
            </a:r>
          </a:p>
          <a:p>
            <a:pPr marL="0" indent="0">
              <a:buNone/>
            </a:pPr>
            <a:endParaRPr lang="hr-H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10</a:t>
            </a:fld>
            <a:r>
              <a:rPr lang="en-US" dirty="0" smtClean="0"/>
              <a:t> 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968" y="2742224"/>
            <a:ext cx="5034136" cy="35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6986" y="3140968"/>
            <a:ext cx="4032448" cy="2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Symbol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&lt;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=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8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hr-HR" sz="2000" kern="0" dirty="0" smtClean="0"/>
              <a:t>Initialization</a:t>
            </a:r>
          </a:p>
          <a:p>
            <a:pPr lvl="1"/>
            <a:r>
              <a:rPr lang="hr-HR" sz="2000" kern="0" dirty="0" smtClean="0"/>
              <a:t>Choose strategy</a:t>
            </a:r>
          </a:p>
          <a:p>
            <a:pPr lvl="1"/>
            <a:r>
              <a:rPr lang="hr-HR" sz="2000" kern="0" dirty="0" smtClean="0"/>
              <a:t>Place order</a:t>
            </a:r>
          </a:p>
          <a:p>
            <a:pPr lvl="1"/>
            <a:r>
              <a:rPr lang="hr-HR" sz="2000" kern="0" dirty="0" smtClean="0"/>
              <a:t>Set reward</a:t>
            </a:r>
          </a:p>
          <a:p>
            <a:r>
              <a:rPr lang="hr-HR" sz="2400" kern="0" dirty="0" smtClean="0"/>
              <a:t>Strategies used to model amount of energy and unit price</a:t>
            </a:r>
          </a:p>
          <a:p>
            <a:endParaRPr lang="hr-HR" sz="2400" kern="0" dirty="0"/>
          </a:p>
        </p:txBody>
      </p:sp>
    </p:spTree>
    <p:extLst>
      <p:ext uri="{BB962C8B-B14F-4D97-AF65-F5344CB8AC3E}">
        <p14:creationId xmlns:p14="http://schemas.microsoft.com/office/powerpoint/2010/main" val="265478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CrocodileAgent 2013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1800" dirty="0" smtClean="0"/>
              <a:t>Results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219200"/>
            <a:ext cx="8420100" cy="3001888"/>
          </a:xfrm>
        </p:spPr>
        <p:txBody>
          <a:bodyPr/>
          <a:lstStyle/>
          <a:p>
            <a:r>
              <a:rPr lang="en-US" dirty="0" smtClean="0"/>
              <a:t>Broker progressively</a:t>
            </a:r>
            <a:r>
              <a:rPr lang="hr-HR" dirty="0" smtClean="0"/>
              <a:t> learns to adapt to current market conditions –</a:t>
            </a:r>
            <a:r>
              <a:rPr lang="en-US" dirty="0" smtClean="0"/>
              <a:t> </a:t>
            </a:r>
            <a:r>
              <a:rPr lang="hr-HR" dirty="0" smtClean="0"/>
              <a:t>manifestation </a:t>
            </a:r>
            <a:r>
              <a:rPr lang="en-US" dirty="0" smtClean="0"/>
              <a:t>of </a:t>
            </a:r>
            <a:r>
              <a:rPr lang="hr-HR" dirty="0" smtClean="0"/>
              <a:t>the </a:t>
            </a:r>
            <a:r>
              <a:rPr lang="en-US" i="1" dirty="0" smtClean="0"/>
              <a:t>learning period</a:t>
            </a:r>
          </a:p>
          <a:p>
            <a:pPr lvl="1"/>
            <a:r>
              <a:rPr lang="en-US" sz="2000" dirty="0" smtClean="0"/>
              <a:t>Minimization of balancing cost</a:t>
            </a:r>
          </a:p>
          <a:p>
            <a:r>
              <a:rPr lang="en-US" dirty="0" smtClean="0"/>
              <a:t>Broker buys </a:t>
            </a:r>
            <a:r>
              <a:rPr lang="hr-HR" dirty="0"/>
              <a:t>an </a:t>
            </a:r>
            <a:r>
              <a:rPr lang="hr-HR" dirty="0" smtClean="0"/>
              <a:t>excessive amount of energy</a:t>
            </a:r>
            <a:r>
              <a:rPr lang="en-US" dirty="0" smtClean="0"/>
              <a:t> on the </a:t>
            </a:r>
            <a:r>
              <a:rPr lang="hr-HR" dirty="0" smtClean="0"/>
              <a:t>wholesale </a:t>
            </a:r>
            <a:r>
              <a:rPr lang="en-US" dirty="0" smtClean="0"/>
              <a:t>market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11</a:t>
            </a:fld>
            <a:r>
              <a:rPr lang="en-US" dirty="0" smtClean="0"/>
              <a:t> 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302" y="3575099"/>
            <a:ext cx="4457502" cy="272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76536" y="3933056"/>
            <a:ext cx="4442766" cy="211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Symbol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&lt;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=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8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hr-HR" sz="2000" dirty="0" smtClean="0"/>
              <a:t>Results from May trial indicates that broker buys 125% of energy needed on the retail market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need to optimize basic order </a:t>
            </a:r>
            <a:r>
              <a:rPr lang="en-US" sz="2000" dirty="0" smtClean="0"/>
              <a:t>generation</a:t>
            </a:r>
            <a:r>
              <a:rPr lang="hr-HR" sz="2000" dirty="0" smtClean="0"/>
              <a:t> (energy load forecasting)</a:t>
            </a:r>
          </a:p>
          <a:p>
            <a:endParaRPr lang="hr-HR" dirty="0" smtClean="0"/>
          </a:p>
          <a:p>
            <a:endParaRPr lang="en-US" dirty="0"/>
          </a:p>
          <a:p>
            <a:pPr marL="457200" lvl="1" indent="0">
              <a:buNone/>
            </a:pPr>
            <a:endParaRPr lang="hr-HR" kern="0" dirty="0"/>
          </a:p>
        </p:txBody>
      </p:sp>
    </p:spTree>
    <p:extLst>
      <p:ext uri="{BB962C8B-B14F-4D97-AF65-F5344CB8AC3E}">
        <p14:creationId xmlns:p14="http://schemas.microsoft.com/office/powerpoint/2010/main" val="3661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Robustness of the CrocodileAgent’s wholesale module</a:t>
            </a:r>
          </a:p>
          <a:p>
            <a:pPr lvl="1"/>
            <a:r>
              <a:rPr lang="hr-HR" dirty="0" smtClean="0"/>
              <a:t>Broker is able to adapt to changes in competition environment</a:t>
            </a:r>
            <a:endParaRPr lang="en-US" dirty="0" smtClean="0"/>
          </a:p>
          <a:p>
            <a:r>
              <a:rPr lang="en-US" dirty="0" smtClean="0"/>
              <a:t>Adapted Erev-Roth algorithm was proved to be suitable for </a:t>
            </a:r>
            <a:r>
              <a:rPr lang="hr-HR" dirty="0" smtClean="0"/>
              <a:t>the PowerTAC wholesale market</a:t>
            </a:r>
            <a:endParaRPr lang="en-US" dirty="0" smtClean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Improvement of energy load forecasting</a:t>
            </a:r>
          </a:p>
          <a:p>
            <a:pPr lvl="1"/>
            <a:r>
              <a:rPr lang="en-US" dirty="0" smtClean="0"/>
              <a:t>Improvement in unit price calculation</a:t>
            </a:r>
            <a:endParaRPr lang="hr-HR" dirty="0" smtClean="0"/>
          </a:p>
          <a:p>
            <a:pPr lvl="1"/>
            <a:r>
              <a:rPr lang="hr-HR" dirty="0" smtClean="0"/>
              <a:t>Design of intelligent strategies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12</a:t>
            </a:fld>
            <a:r>
              <a:rPr lang="en-US" dirty="0" smtClean="0"/>
              <a:t> 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5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Contents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Introduction</a:t>
            </a:r>
          </a:p>
          <a:p>
            <a:r>
              <a:rPr lang="hr-HR" dirty="0" smtClean="0"/>
              <a:t>Smart grid</a:t>
            </a:r>
          </a:p>
          <a:p>
            <a:r>
              <a:rPr lang="hr-HR" dirty="0" smtClean="0"/>
              <a:t>Wholesale market</a:t>
            </a:r>
          </a:p>
          <a:p>
            <a:r>
              <a:rPr lang="hr-HR" dirty="0" smtClean="0"/>
              <a:t>CrocodileAgent 2013</a:t>
            </a:r>
          </a:p>
          <a:p>
            <a:r>
              <a:rPr lang="hr-HR" dirty="0" smtClean="0"/>
              <a:t>Conclusion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2</a:t>
            </a:fld>
            <a:r>
              <a:rPr lang="en-US" dirty="0" smtClean="0"/>
              <a:t> 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1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219200"/>
            <a:ext cx="8818562" cy="4802088"/>
          </a:xfrm>
        </p:spPr>
        <p:txBody>
          <a:bodyPr/>
          <a:lstStyle/>
          <a:p>
            <a:r>
              <a:rPr lang="hr-HR" dirty="0" smtClean="0"/>
              <a:t>Characteristics of the </a:t>
            </a:r>
            <a:r>
              <a:rPr lang="en-US" dirty="0" smtClean="0"/>
              <a:t>traditional </a:t>
            </a:r>
            <a:r>
              <a:rPr lang="en-US" dirty="0"/>
              <a:t>energy </a:t>
            </a:r>
            <a:r>
              <a:rPr lang="en-US" dirty="0" smtClean="0"/>
              <a:t>market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Centralized</a:t>
            </a:r>
            <a:r>
              <a:rPr lang="en-US" dirty="0" smtClean="0"/>
              <a:t> </a:t>
            </a:r>
            <a:endParaRPr lang="hr-HR" dirty="0" smtClean="0"/>
          </a:p>
          <a:p>
            <a:pPr lvl="1"/>
            <a:r>
              <a:rPr lang="hr-HR" dirty="0" smtClean="0"/>
              <a:t>Vertically </a:t>
            </a:r>
            <a:r>
              <a:rPr lang="en-US" dirty="0" smtClean="0"/>
              <a:t>integrated </a:t>
            </a:r>
            <a:r>
              <a:rPr lang="en-US" dirty="0"/>
              <a:t>market </a:t>
            </a:r>
            <a:r>
              <a:rPr lang="en-US" dirty="0" smtClean="0"/>
              <a:t>structure</a:t>
            </a:r>
            <a:endParaRPr lang="hr-HR" dirty="0" smtClean="0"/>
          </a:p>
          <a:p>
            <a:pPr lvl="1"/>
            <a:r>
              <a:rPr lang="hr-HR" dirty="0"/>
              <a:t>N</a:t>
            </a:r>
            <a:r>
              <a:rPr lang="hr-HR" dirty="0" smtClean="0"/>
              <a:t>o competition</a:t>
            </a:r>
          </a:p>
          <a:p>
            <a:r>
              <a:rPr lang="hr-HR" dirty="0"/>
              <a:t>Liberalization and deregulation of the traditional energy market</a:t>
            </a:r>
          </a:p>
          <a:p>
            <a:r>
              <a:rPr lang="en-US" dirty="0"/>
              <a:t>Increased number of renewable energy sources </a:t>
            </a:r>
            <a:endParaRPr lang="hr-HR" dirty="0" smtClean="0"/>
          </a:p>
          <a:p>
            <a:r>
              <a:rPr lang="hr-HR" dirty="0"/>
              <a:t>Progressive </a:t>
            </a:r>
            <a:r>
              <a:rPr lang="en-US" dirty="0"/>
              <a:t>transform</a:t>
            </a:r>
            <a:r>
              <a:rPr lang="hr-HR" dirty="0"/>
              <a:t>ation of traditional power systems</a:t>
            </a:r>
            <a:r>
              <a:rPr lang="en-US" dirty="0"/>
              <a:t> into evolved systems called </a:t>
            </a:r>
            <a:r>
              <a:rPr lang="en-US" i="1" dirty="0"/>
              <a:t>smart grids</a:t>
            </a:r>
            <a:endParaRPr lang="hr-HR" i="1" dirty="0"/>
          </a:p>
          <a:p>
            <a:endParaRPr lang="hr-HR" dirty="0"/>
          </a:p>
          <a:p>
            <a:endParaRPr lang="hr-HR" dirty="0"/>
          </a:p>
          <a:p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3</a:t>
            </a:fld>
            <a:r>
              <a:rPr lang="en-US" dirty="0" smtClean="0"/>
              <a:t> 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6536" y="3140968"/>
            <a:ext cx="448969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Symbol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&lt;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=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8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266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Smart grid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219200"/>
            <a:ext cx="8420100" cy="1493482"/>
          </a:xfrm>
        </p:spPr>
        <p:txBody>
          <a:bodyPr/>
          <a:lstStyle/>
          <a:p>
            <a:r>
              <a:rPr lang="hr-HR" sz="2400" dirty="0" smtClean="0"/>
              <a:t>A</a:t>
            </a:r>
            <a:r>
              <a:rPr lang="en-US" sz="2400" dirty="0" smtClean="0"/>
              <a:t> modernization concept of the electricity delivery system</a:t>
            </a:r>
            <a:endParaRPr lang="hr-HR" sz="2400" dirty="0" smtClean="0"/>
          </a:p>
          <a:p>
            <a:r>
              <a:rPr lang="hr-HR" sz="2400" dirty="0" smtClean="0"/>
              <a:t>Enables real-time banacing of energy supply and demand</a:t>
            </a:r>
          </a:p>
          <a:p>
            <a:r>
              <a:rPr lang="hr-HR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two-way flow of electricity </a:t>
            </a:r>
            <a:r>
              <a:rPr lang="en-US" sz="2400" dirty="0" smtClean="0"/>
              <a:t>and</a:t>
            </a:r>
            <a:r>
              <a:rPr lang="hr-HR" sz="2400" dirty="0" smtClean="0"/>
              <a:t> information</a:t>
            </a:r>
            <a:endParaRPr lang="hr-H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4</a:t>
            </a:fld>
            <a:r>
              <a:rPr lang="en-US" dirty="0" smtClean="0"/>
              <a:t> 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952" y="2992937"/>
            <a:ext cx="5148332" cy="338437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40840" y="2564904"/>
            <a:ext cx="4140152" cy="39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Symbol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&lt;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=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8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hr-HR" sz="2400" dirty="0" smtClean="0"/>
              <a:t>Multi-agent market models</a:t>
            </a:r>
          </a:p>
          <a:p>
            <a:pPr lvl="1"/>
            <a:r>
              <a:rPr lang="hr-HR" sz="2000" dirty="0" smtClean="0"/>
              <a:t>Entities are represented by intelligent software agents</a:t>
            </a:r>
          </a:p>
          <a:p>
            <a:pPr lvl="1"/>
            <a:r>
              <a:rPr lang="hr-HR" sz="2000" dirty="0" smtClean="0"/>
              <a:t>Opportunity to test software solutions in order to prevent market crashes (California 2001)</a:t>
            </a:r>
          </a:p>
          <a:p>
            <a:endParaRPr lang="hr-HR" sz="2400" kern="0" dirty="0"/>
          </a:p>
        </p:txBody>
      </p:sp>
    </p:spTree>
    <p:extLst>
      <p:ext uri="{BB962C8B-B14F-4D97-AF65-F5344CB8AC3E}">
        <p14:creationId xmlns:p14="http://schemas.microsoft.com/office/powerpoint/2010/main" val="290997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Wholesale market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Result of liberalization and deregulation of the traditional energy market, enables energy trade between market entities</a:t>
            </a:r>
          </a:p>
          <a:p>
            <a:r>
              <a:rPr lang="hr-HR" dirty="0" smtClean="0"/>
              <a:t>Power exchanges and power pools</a:t>
            </a:r>
          </a:p>
          <a:p>
            <a:r>
              <a:rPr lang="hr-HR" dirty="0" smtClean="0"/>
              <a:t>Day-ahead market</a:t>
            </a:r>
          </a:p>
          <a:p>
            <a:r>
              <a:rPr lang="hr-HR" dirty="0" smtClean="0"/>
              <a:t>Examples of wholesale markets:</a:t>
            </a:r>
          </a:p>
          <a:p>
            <a:pPr lvl="1"/>
            <a:r>
              <a:rPr lang="hr-HR" dirty="0" smtClean="0"/>
              <a:t>Chile</a:t>
            </a:r>
          </a:p>
          <a:p>
            <a:pPr lvl="1"/>
            <a:r>
              <a:rPr lang="hr-HR" dirty="0" smtClean="0"/>
              <a:t>Great Britain and Wales</a:t>
            </a:r>
          </a:p>
          <a:p>
            <a:pPr lvl="1"/>
            <a:r>
              <a:rPr lang="hr-HR" dirty="0" smtClean="0"/>
              <a:t>Nord Pool</a:t>
            </a:r>
          </a:p>
          <a:p>
            <a:pPr lvl="1"/>
            <a:r>
              <a:rPr lang="hr-HR" dirty="0" smtClean="0"/>
              <a:t>California</a:t>
            </a:r>
          </a:p>
          <a:p>
            <a:pPr lvl="1"/>
            <a:endParaRPr lang="hr-HR" dirty="0" smtClean="0"/>
          </a:p>
          <a:p>
            <a:pPr marL="457200" lvl="1" indent="0">
              <a:buNone/>
            </a:pPr>
            <a:endParaRPr lang="hr-HR" dirty="0" smtClean="0"/>
          </a:p>
          <a:p>
            <a:endParaRPr lang="hr-HR" dirty="0" smtClean="0"/>
          </a:p>
          <a:p>
            <a:pPr lvl="1"/>
            <a:endParaRPr lang="hr-HR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5</a:t>
            </a:fld>
            <a:r>
              <a:rPr lang="en-US" dirty="0" smtClean="0"/>
              <a:t> 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6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Wholesale market 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Energy load forecasting</a:t>
            </a:r>
          </a:p>
          <a:p>
            <a:pPr lvl="1"/>
            <a:r>
              <a:rPr lang="hr-HR" dirty="0"/>
              <a:t>Statistical </a:t>
            </a:r>
            <a:r>
              <a:rPr lang="hr-HR" dirty="0" smtClean="0"/>
              <a:t>approach</a:t>
            </a:r>
          </a:p>
          <a:p>
            <a:pPr lvl="2"/>
            <a:r>
              <a:rPr lang="hr-HR" dirty="0" smtClean="0"/>
              <a:t>Similar-day method</a:t>
            </a:r>
          </a:p>
          <a:p>
            <a:pPr lvl="2"/>
            <a:r>
              <a:rPr lang="hr-HR" dirty="0" smtClean="0"/>
              <a:t>Exponential smoothing</a:t>
            </a:r>
          </a:p>
          <a:p>
            <a:pPr lvl="2"/>
            <a:r>
              <a:rPr lang="hr-HR" dirty="0" smtClean="0"/>
              <a:t>Regression methods</a:t>
            </a:r>
            <a:endParaRPr lang="hr-HR" dirty="0"/>
          </a:p>
          <a:p>
            <a:pPr lvl="1"/>
            <a:r>
              <a:rPr lang="hr-HR" dirty="0"/>
              <a:t>Artifficial intelligence – based tecniques</a:t>
            </a:r>
          </a:p>
          <a:p>
            <a:pPr lvl="2"/>
            <a:r>
              <a:rPr lang="hr-HR" dirty="0"/>
              <a:t>Reinforcement </a:t>
            </a:r>
            <a:r>
              <a:rPr lang="hr-HR" dirty="0" smtClean="0"/>
              <a:t>learning </a:t>
            </a:r>
            <a:endParaRPr lang="hr-HR" dirty="0"/>
          </a:p>
          <a:p>
            <a:r>
              <a:rPr lang="hr-HR" b="1" dirty="0"/>
              <a:t>Energy price </a:t>
            </a:r>
            <a:r>
              <a:rPr lang="hr-HR" b="1" dirty="0" smtClean="0"/>
              <a:t>forecasting</a:t>
            </a:r>
          </a:p>
          <a:p>
            <a:pPr lvl="1"/>
            <a:r>
              <a:rPr lang="hr-HR" dirty="0" smtClean="0"/>
              <a:t>Spike preprocessing</a:t>
            </a:r>
          </a:p>
          <a:p>
            <a:pPr lvl="1"/>
            <a:r>
              <a:rPr lang="en-US" dirty="0"/>
              <a:t>Time series models with exogenous </a:t>
            </a:r>
            <a:r>
              <a:rPr lang="en-US" dirty="0" smtClean="0"/>
              <a:t>variables</a:t>
            </a:r>
            <a:endParaRPr lang="hr-HR" dirty="0" smtClean="0"/>
          </a:p>
          <a:p>
            <a:pPr lvl="1"/>
            <a:r>
              <a:rPr lang="hr-HR" dirty="0" smtClean="0"/>
              <a:t>Interval forecasts</a:t>
            </a:r>
          </a:p>
          <a:p>
            <a:pPr lvl="1"/>
            <a:endParaRPr lang="hr-HR" dirty="0"/>
          </a:p>
          <a:p>
            <a:pPr marL="457200" lvl="1" indent="0">
              <a:buNone/>
            </a:pPr>
            <a:endParaRPr lang="hr-HR" dirty="0" smtClean="0"/>
          </a:p>
          <a:p>
            <a:endParaRPr lang="hr-HR" dirty="0" smtClean="0"/>
          </a:p>
          <a:p>
            <a:pPr lvl="1"/>
            <a:endParaRPr lang="hr-HR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6</a:t>
            </a:fld>
            <a:r>
              <a:rPr lang="en-US" dirty="0" smtClean="0"/>
              <a:t> 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61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CrocodileAgent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49" y="1219200"/>
            <a:ext cx="8242499" cy="2353816"/>
          </a:xfrm>
        </p:spPr>
        <p:txBody>
          <a:bodyPr/>
          <a:lstStyle/>
          <a:p>
            <a:r>
              <a:rPr lang="hr-HR" dirty="0" smtClean="0"/>
              <a:t>Intelligent software agent developed at University of Zagreb</a:t>
            </a:r>
          </a:p>
          <a:p>
            <a:r>
              <a:rPr lang="hr-HR" dirty="0" smtClean="0"/>
              <a:t>Participant of PowerTAC 2013</a:t>
            </a:r>
          </a:p>
          <a:p>
            <a:r>
              <a:rPr lang="hr-HR" dirty="0" smtClean="0"/>
              <a:t>Main emphasis:</a:t>
            </a:r>
          </a:p>
          <a:p>
            <a:pPr lvl="1"/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7</a:t>
            </a:fld>
            <a:r>
              <a:rPr lang="en-US" dirty="0" smtClean="0"/>
              <a:t> 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48" y="3140968"/>
            <a:ext cx="4205659" cy="298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76537" y="3140968"/>
            <a:ext cx="4680520" cy="2353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Symbol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&lt;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=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8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hr-HR" kern="0" dirty="0" smtClean="0"/>
              <a:t>Development of </a:t>
            </a:r>
            <a:r>
              <a:rPr lang="hr-HR" b="1" kern="0" dirty="0" smtClean="0"/>
              <a:t>wholesale bidding strategy</a:t>
            </a:r>
            <a:r>
              <a:rPr lang="hr-HR" kern="0" dirty="0" smtClean="0"/>
              <a:t> which will </a:t>
            </a:r>
            <a:r>
              <a:rPr lang="hr-HR" b="1" kern="0" dirty="0" smtClean="0"/>
              <a:t>minimize negative effects </a:t>
            </a:r>
            <a:r>
              <a:rPr lang="hr-HR" kern="0" dirty="0" smtClean="0"/>
              <a:t>on the balancing market</a:t>
            </a:r>
          </a:p>
          <a:p>
            <a:pPr lvl="1"/>
            <a:r>
              <a:rPr lang="hr-HR" kern="0" dirty="0" smtClean="0"/>
              <a:t>Responsive </a:t>
            </a:r>
            <a:r>
              <a:rPr lang="en-US" kern="0" dirty="0" smtClean="0"/>
              <a:t>and </a:t>
            </a:r>
            <a:r>
              <a:rPr lang="en-US" kern="0" dirty="0"/>
              <a:t>context-aware agent design</a:t>
            </a:r>
          </a:p>
        </p:txBody>
      </p:sp>
      <p:sp>
        <p:nvSpPr>
          <p:cNvPr id="6" name="Rectangle 5"/>
          <p:cNvSpPr/>
          <p:nvPr/>
        </p:nvSpPr>
        <p:spPr bwMode="auto">
          <a:xfrm rot="19180168">
            <a:off x="6376575" y="4488630"/>
            <a:ext cx="632770" cy="319975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2630993">
            <a:off x="7830383" y="4679221"/>
            <a:ext cx="581938" cy="225751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066038" y="3861048"/>
            <a:ext cx="839290" cy="257754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5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CrocodileAgent </a:t>
            </a:r>
            <a:r>
              <a:rPr lang="hr-HR" dirty="0" smtClean="0"/>
              <a:t>2013</a:t>
            </a:r>
            <a:br>
              <a:rPr lang="hr-HR" dirty="0" smtClean="0"/>
            </a:br>
            <a:r>
              <a:rPr lang="hr-HR" sz="1800" dirty="0" smtClean="0"/>
              <a:t>Modular architecture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8</a:t>
            </a:fld>
            <a:r>
              <a:rPr lang="en-US" dirty="0" smtClean="0"/>
              <a:t> o</a:t>
            </a:r>
            <a:r>
              <a:rPr lang="hr-HR" dirty="0" smtClean="0"/>
              <a:t>f 12</a:t>
            </a:r>
            <a:endParaRPr lang="en-US" sz="1400" dirty="0"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608" y="1052736"/>
            <a:ext cx="7327190" cy="525786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5313040" y="1340768"/>
            <a:ext cx="3024336" cy="2016224"/>
          </a:xfrm>
          <a:prstGeom prst="roundRect">
            <a:avLst/>
          </a:prstGeom>
          <a:noFill/>
          <a:ln w="28575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9432" y="2747694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>
                <a:solidFill>
                  <a:srgbClr val="92D050"/>
                </a:solidFill>
                <a:latin typeface="+mj-lt"/>
              </a:rPr>
              <a:t>Contribution of </a:t>
            </a:r>
          </a:p>
          <a:p>
            <a:r>
              <a:rPr lang="hr-HR" sz="1200" dirty="0">
                <a:solidFill>
                  <a:srgbClr val="92D050"/>
                </a:solidFill>
                <a:latin typeface="+mj-lt"/>
              </a:rPr>
              <a:t>t</a:t>
            </a:r>
            <a:r>
              <a:rPr lang="hr-HR" sz="1200" dirty="0" smtClean="0">
                <a:solidFill>
                  <a:srgbClr val="92D050"/>
                </a:solidFill>
                <a:latin typeface="+mj-lt"/>
              </a:rPr>
              <a:t>his master thesis</a:t>
            </a:r>
            <a:endParaRPr lang="hr-HR" sz="1200" dirty="0">
              <a:solidFill>
                <a:srgbClr val="92D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438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CrocodileAgent </a:t>
            </a:r>
            <a:r>
              <a:rPr lang="hr-HR" dirty="0" smtClean="0"/>
              <a:t>2013</a:t>
            </a:r>
            <a:br>
              <a:rPr lang="hr-HR" dirty="0" smtClean="0"/>
            </a:br>
            <a:r>
              <a:rPr lang="hr-HR" sz="1800" dirty="0" smtClean="0"/>
              <a:t>Learning module 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219200"/>
            <a:ext cx="8420100" cy="3581896"/>
          </a:xfrm>
        </p:spPr>
        <p:txBody>
          <a:bodyPr/>
          <a:lstStyle/>
          <a:p>
            <a:r>
              <a:rPr lang="hr-HR" dirty="0" smtClean="0"/>
              <a:t>Based on reinforcement learning</a:t>
            </a:r>
          </a:p>
          <a:p>
            <a:pPr lvl="1"/>
            <a:r>
              <a:rPr lang="hr-HR" dirty="0" smtClean="0"/>
              <a:t>Erev-Roth method specially adapted for PowerTAC wholesale market</a:t>
            </a:r>
          </a:p>
          <a:p>
            <a:r>
              <a:rPr lang="hr-HR" dirty="0"/>
              <a:t>Enables broker to adapt to various market </a:t>
            </a:r>
            <a:r>
              <a:rPr lang="hr-HR" dirty="0" smtClean="0"/>
              <a:t>conditions</a:t>
            </a:r>
          </a:p>
          <a:p>
            <a:r>
              <a:rPr lang="hr-HR" dirty="0" smtClean="0"/>
              <a:t>Key features: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CS" dirty="0"/>
              <a:t>Zagreb, 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931AD-CB35-4CC0-8DF6-94195D34ED0B}" type="slidenum">
              <a:rPr lang="en-US" smtClean="0"/>
              <a:pPr>
                <a:defRPr/>
              </a:pPr>
              <a:t>9</a:t>
            </a:fld>
            <a:r>
              <a:rPr lang="en-US" dirty="0" smtClean="0"/>
              <a:t> o</a:t>
            </a:r>
            <a:r>
              <a:rPr lang="hr-HR" dirty="0" smtClean="0"/>
              <a:t>f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6536" y="4005064"/>
            <a:ext cx="4032448" cy="226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Symbol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&lt;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=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8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itchFamily="18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hr-HR" kern="0" dirty="0" smtClean="0"/>
              <a:t>Multiple strategies</a:t>
            </a:r>
          </a:p>
          <a:p>
            <a:pPr lvl="1"/>
            <a:r>
              <a:rPr lang="hr-HR" kern="0" dirty="0" smtClean="0"/>
              <a:t>Advanced strategy evaluation based on its efficiency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198988" y="4124908"/>
            <a:ext cx="1656184" cy="1368152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1800" dirty="0" smtClean="0"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800" dirty="0" smtClean="0">
                <a:latin typeface="+mj-lt"/>
              </a:rPr>
              <a:t>RL module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8002166" y="4146984"/>
            <a:ext cx="1656184" cy="1368152"/>
          </a:xfrm>
          <a:prstGeom prst="roundRect">
            <a:avLst/>
          </a:prstGeom>
          <a:solidFill>
            <a:srgbClr val="8DB3E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Simulator</a:t>
            </a:r>
          </a:p>
        </p:txBody>
      </p:sp>
      <p:sp>
        <p:nvSpPr>
          <p:cNvPr id="8" name="Curved Down Arrow 7"/>
          <p:cNvSpPr/>
          <p:nvPr/>
        </p:nvSpPr>
        <p:spPr bwMode="auto">
          <a:xfrm>
            <a:off x="5529064" y="3645024"/>
            <a:ext cx="936104" cy="479884"/>
          </a:xfrm>
          <a:prstGeom prst="curved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706" y="3382599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+mj-lt"/>
              </a:rPr>
              <a:t>Initialization</a:t>
            </a:r>
            <a:endParaRPr lang="hr-HR" sz="1400" dirty="0">
              <a:latin typeface="+mj-lt"/>
            </a:endParaRPr>
          </a:p>
        </p:txBody>
      </p:sp>
      <p:sp>
        <p:nvSpPr>
          <p:cNvPr id="12" name="Curved Down Arrow 11"/>
          <p:cNvSpPr/>
          <p:nvPr/>
        </p:nvSpPr>
        <p:spPr bwMode="auto">
          <a:xfrm>
            <a:off x="5529064" y="3645024"/>
            <a:ext cx="936104" cy="479884"/>
          </a:xfrm>
          <a:prstGeom prst="curved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6706" y="3382599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+mj-lt"/>
              </a:rPr>
              <a:t>Choose strategy</a:t>
            </a:r>
            <a:endParaRPr lang="hr-HR" sz="1400" dirty="0">
              <a:latin typeface="+mj-lt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6855172" y="4705792"/>
            <a:ext cx="1146994" cy="235376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51012" y="4493319"/>
            <a:ext cx="980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latin typeface="+mj-lt"/>
              </a:rPr>
              <a:t>Execute</a:t>
            </a:r>
            <a:endParaRPr lang="hr-HR" sz="1400" dirty="0">
              <a:latin typeface="+mj-lt"/>
            </a:endParaRPr>
          </a:p>
        </p:txBody>
      </p:sp>
      <p:sp>
        <p:nvSpPr>
          <p:cNvPr id="15" name="Left Arrow 14"/>
          <p:cNvSpPr/>
          <p:nvPr/>
        </p:nvSpPr>
        <p:spPr bwMode="auto">
          <a:xfrm>
            <a:off x="6855172" y="4725020"/>
            <a:ext cx="1146994" cy="212080"/>
          </a:xfrm>
          <a:prstGeom prst="lef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21452" y="4493319"/>
            <a:ext cx="980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latin typeface="+mj-lt"/>
              </a:rPr>
              <a:t>Results</a:t>
            </a:r>
            <a:endParaRPr lang="hr-HR" sz="1400" dirty="0">
              <a:latin typeface="+mj-lt"/>
            </a:endParaRPr>
          </a:p>
        </p:txBody>
      </p:sp>
      <p:sp>
        <p:nvSpPr>
          <p:cNvPr id="18" name="Curved Down Arrow 17"/>
          <p:cNvSpPr/>
          <p:nvPr/>
        </p:nvSpPr>
        <p:spPr bwMode="auto">
          <a:xfrm>
            <a:off x="5529064" y="3656818"/>
            <a:ext cx="936104" cy="479884"/>
          </a:xfrm>
          <a:prstGeom prst="curved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6706" y="3394393"/>
            <a:ext cx="1140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+mj-lt"/>
              </a:rPr>
              <a:t>Set rewards</a:t>
            </a:r>
            <a:endParaRPr lang="hr-H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478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8" grpId="0" animBg="1"/>
      <p:bldP spid="8" grpId="1" animBg="1"/>
      <p:bldP spid="10" grpId="0"/>
      <p:bldP spid="10" grpId="1"/>
      <p:bldP spid="12" grpId="0" animBg="1"/>
      <p:bldP spid="12" grpId="1" animBg="1"/>
      <p:bldP spid="13" grpId="0"/>
      <p:bldP spid="13" grpId="1"/>
      <p:bldP spid="11" grpId="0" animBg="1"/>
      <p:bldP spid="11" grpId="1" animBg="1"/>
      <p:bldP spid="14" grpId="0"/>
      <p:bldP spid="14" grpId="1"/>
      <p:bldP spid="15" grpId="0" animBg="1"/>
      <p:bldP spid="15" grpId="1" animBg="1"/>
      <p:bldP spid="16" grpId="0"/>
      <p:bldP spid="16" grpId="1"/>
      <p:bldP spid="18" grpId="0" animBg="1"/>
      <p:bldP spid="18" grpId="1" animBg="1"/>
      <p:bldP spid="19" grpId="0"/>
      <p:bldP spid="19" grpId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CE"/>
        <a:ea typeface=""/>
        <a:cs typeface=""/>
      </a:majorFont>
      <a:minorFont>
        <a:latin typeface="Arial 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</TotalTime>
  <Words>529</Words>
  <Application>Microsoft Office PowerPoint</Application>
  <PresentationFormat>A4 Paper (210x297 mm)</PresentationFormat>
  <Paragraphs>138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CE</vt:lpstr>
      <vt:lpstr>Symbol</vt:lpstr>
      <vt:lpstr>Times New Roman</vt:lpstr>
      <vt:lpstr>Times New Roman CE</vt:lpstr>
      <vt:lpstr>Webdings</vt:lpstr>
      <vt:lpstr>Blank Presentation</vt:lpstr>
      <vt:lpstr>Picture</vt:lpstr>
      <vt:lpstr>MASTER THESIS Nr. 608  INTELLIGENT TRADING AGENT FOR POWER TRADING THROUGH WHOLESALE MARKET</vt:lpstr>
      <vt:lpstr>Contents</vt:lpstr>
      <vt:lpstr>Introduction</vt:lpstr>
      <vt:lpstr>Smart grid</vt:lpstr>
      <vt:lpstr>Wholesale market</vt:lpstr>
      <vt:lpstr>Wholesale market (2)</vt:lpstr>
      <vt:lpstr>CrocodileAgent 2013</vt:lpstr>
      <vt:lpstr>CrocodileAgent 2013 Modular architecture</vt:lpstr>
      <vt:lpstr>CrocodileAgent 2013 Learning module </vt:lpstr>
      <vt:lpstr>CrocodileAgent 2013 Learning module (2)</vt:lpstr>
      <vt:lpstr>CrocodileAgent 2013 Results</vt:lpstr>
      <vt:lpstr>Conclusion</vt:lpstr>
    </vt:vector>
  </TitlesOfParts>
  <Company>ZZT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Ivo Buljevic</dc:creator>
  <cp:lastModifiedBy>NoRchina</cp:lastModifiedBy>
  <cp:revision>97</cp:revision>
  <cp:lastPrinted>2000-09-28T09:29:38Z</cp:lastPrinted>
  <dcterms:created xsi:type="dcterms:W3CDTF">2000-09-28T08:01:50Z</dcterms:created>
  <dcterms:modified xsi:type="dcterms:W3CDTF">2013-10-09T21:13:11Z</dcterms:modified>
</cp:coreProperties>
</file>