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1"/>
    <p:sldMasterId id="2147483679" r:id="rId2"/>
  </p:sldMasterIdLst>
  <p:notesMasterIdLst>
    <p:notesMasterId r:id="rId39"/>
  </p:notesMasterIdLst>
  <p:handoutMasterIdLst>
    <p:handoutMasterId r:id="rId40"/>
  </p:handoutMasterIdLst>
  <p:sldIdLst>
    <p:sldId id="256" r:id="rId3"/>
    <p:sldId id="421" r:id="rId4"/>
    <p:sldId id="422" r:id="rId5"/>
    <p:sldId id="423" r:id="rId6"/>
    <p:sldId id="426" r:id="rId7"/>
    <p:sldId id="424" r:id="rId8"/>
    <p:sldId id="425" r:id="rId9"/>
    <p:sldId id="427" r:id="rId10"/>
    <p:sldId id="460" r:id="rId11"/>
    <p:sldId id="428" r:id="rId12"/>
    <p:sldId id="447" r:id="rId13"/>
    <p:sldId id="449" r:id="rId14"/>
    <p:sldId id="455" r:id="rId15"/>
    <p:sldId id="461" r:id="rId16"/>
    <p:sldId id="453" r:id="rId17"/>
    <p:sldId id="429" r:id="rId18"/>
    <p:sldId id="439" r:id="rId19"/>
    <p:sldId id="430" r:id="rId20"/>
    <p:sldId id="431" r:id="rId21"/>
    <p:sldId id="440" r:id="rId22"/>
    <p:sldId id="445" r:id="rId23"/>
    <p:sldId id="444" r:id="rId24"/>
    <p:sldId id="442" r:id="rId25"/>
    <p:sldId id="432" r:id="rId26"/>
    <p:sldId id="433" r:id="rId27"/>
    <p:sldId id="436" r:id="rId28"/>
    <p:sldId id="437" r:id="rId29"/>
    <p:sldId id="438" r:id="rId30"/>
    <p:sldId id="458" r:id="rId31"/>
    <p:sldId id="446" r:id="rId32"/>
    <p:sldId id="450" r:id="rId33"/>
    <p:sldId id="451" r:id="rId34"/>
    <p:sldId id="459" r:id="rId35"/>
    <p:sldId id="452" r:id="rId36"/>
    <p:sldId id="456" r:id="rId37"/>
    <p:sldId id="457" r:id="rId38"/>
  </p:sldIdLst>
  <p:sldSz cx="9906000" cy="6858000" type="A4"/>
  <p:notesSz cx="98742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000099"/>
    <a:srgbClr val="94362A"/>
    <a:srgbClr val="17365D"/>
    <a:srgbClr val="B88A7E"/>
    <a:srgbClr val="0033CC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84" autoAdjust="0"/>
    <p:restoredTop sz="93159" autoAdjust="0"/>
  </p:normalViewPr>
  <p:slideViewPr>
    <p:cSldViewPr>
      <p:cViewPr varScale="1">
        <p:scale>
          <a:sx n="105" d="100"/>
          <a:sy n="105" d="100"/>
        </p:scale>
        <p:origin x="-762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12" y="-7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društvene mreže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2010</c:v>
                </c:pt>
                <c:pt idx="2">
                  <c:v>2009</c:v>
                </c:pt>
              </c:numCache>
            </c:numRef>
          </c:cat>
          <c:val>
            <c:numRef>
              <c:f>Sheet1!$B$2:$B$4</c:f>
              <c:numCache>
                <c:formatCode>0.0%</c:formatCode>
                <c:ptCount val="3"/>
                <c:pt idx="0">
                  <c:v>0.27</c:v>
                </c:pt>
                <c:pt idx="1">
                  <c:v>0.22700000000000001</c:v>
                </c:pt>
                <c:pt idx="2">
                  <c:v>0.158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zabava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2010</c:v>
                </c:pt>
                <c:pt idx="2">
                  <c:v>2009</c:v>
                </c:pt>
              </c:numCache>
            </c:numRef>
          </c:cat>
          <c:val>
            <c:numRef>
              <c:f>Sheet1!$C$2:$C$4</c:f>
              <c:numCache>
                <c:formatCode>0.0%</c:formatCode>
                <c:ptCount val="3"/>
                <c:pt idx="0">
                  <c:v>0.15</c:v>
                </c:pt>
                <c:pt idx="1">
                  <c:v>0.10199999999999999</c:v>
                </c:pt>
                <c:pt idx="2">
                  <c:v>9.2999999999999999E-2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elektronička pošta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2010</c:v>
                </c:pt>
                <c:pt idx="2">
                  <c:v>2009</c:v>
                </c:pt>
              </c:numCache>
            </c:numRef>
          </c:cat>
          <c:val>
            <c:numRef>
              <c:f>Sheet1!$D$2:$D$4</c:f>
              <c:numCache>
                <c:formatCode>0.0%</c:formatCode>
                <c:ptCount val="3"/>
                <c:pt idx="0">
                  <c:v>0.05</c:v>
                </c:pt>
                <c:pt idx="1">
                  <c:v>8.3000000000000004E-2</c:v>
                </c:pt>
                <c:pt idx="2">
                  <c:v>0.115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novosti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2010</c:v>
                </c:pt>
                <c:pt idx="2">
                  <c:v>2009</c:v>
                </c:pt>
              </c:numCache>
            </c:numRef>
          </c:cat>
          <c:val>
            <c:numRef>
              <c:f>Sheet1!$E$2:$E$4</c:f>
              <c:numCache>
                <c:formatCode>0.0%</c:formatCode>
                <c:ptCount val="3"/>
                <c:pt idx="0">
                  <c:v>0.03</c:v>
                </c:pt>
                <c:pt idx="1">
                  <c:v>4.3999999999999997E-2</c:v>
                </c:pt>
                <c:pt idx="2">
                  <c:v>5.5E-2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0660480"/>
        <c:axId val="160670848"/>
      </c:barChart>
      <c:catAx>
        <c:axId val="1606604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/>
                  <a:t>Vrijeme u godinama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0670848"/>
        <c:crosses val="autoZero"/>
        <c:auto val="1"/>
        <c:lblAlgn val="ctr"/>
        <c:lblOffset val="100"/>
        <c:noMultiLvlLbl val="0"/>
      </c:catAx>
      <c:valAx>
        <c:axId val="160670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Postotak utrošenog vremena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160660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6F071-C499-477B-9086-AF054A764151}" type="doc">
      <dgm:prSet loTypeId="urn:microsoft.com/office/officeart/2005/8/layout/hProcess4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36E65516-5646-4045-8CAC-64594E19B0DE}">
      <dgm:prSet phldrT="[Text]"/>
      <dgm:spPr/>
      <dgm:t>
        <a:bodyPr/>
        <a:lstStyle/>
        <a:p>
          <a:r>
            <a:rPr lang="hr-HR"/>
            <a:t>Izvori informacija</a:t>
          </a:r>
        </a:p>
      </dgm:t>
    </dgm:pt>
    <dgm:pt modelId="{CC968484-A3FE-4BE8-81DC-712126410F57}" type="parTrans" cxnId="{E54B56E3-D040-47ED-9A64-14BF7225F000}">
      <dgm:prSet/>
      <dgm:spPr/>
      <dgm:t>
        <a:bodyPr/>
        <a:lstStyle/>
        <a:p>
          <a:endParaRPr lang="hr-HR"/>
        </a:p>
      </dgm:t>
    </dgm:pt>
    <dgm:pt modelId="{E240959E-07FE-49C3-8671-825F02A4220F}" type="sibTrans" cxnId="{E54B56E3-D040-47ED-9A64-14BF7225F000}">
      <dgm:prSet/>
      <dgm:spPr/>
      <dgm:t>
        <a:bodyPr/>
        <a:lstStyle/>
        <a:p>
          <a:endParaRPr lang="hr-HR"/>
        </a:p>
      </dgm:t>
    </dgm:pt>
    <dgm:pt modelId="{32BA19C4-17E4-4998-8E30-23AEA3D55D49}">
      <dgm:prSet phldrT="[Text]"/>
      <dgm:spPr/>
      <dgm:t>
        <a:bodyPr/>
        <a:lstStyle/>
        <a:p>
          <a:r>
            <a:rPr lang="hr-HR"/>
            <a:t>web stranice</a:t>
          </a:r>
        </a:p>
      </dgm:t>
    </dgm:pt>
    <dgm:pt modelId="{032B0ACC-085A-48A8-821E-BF2B792EB333}" type="parTrans" cxnId="{A9043ED3-4B9C-4AA5-901C-C9145BF97848}">
      <dgm:prSet/>
      <dgm:spPr/>
      <dgm:t>
        <a:bodyPr/>
        <a:lstStyle/>
        <a:p>
          <a:endParaRPr lang="hr-HR"/>
        </a:p>
      </dgm:t>
    </dgm:pt>
    <dgm:pt modelId="{41304B94-6E55-4C2D-B549-180D4638B18C}" type="sibTrans" cxnId="{A9043ED3-4B9C-4AA5-901C-C9145BF97848}">
      <dgm:prSet/>
      <dgm:spPr/>
      <dgm:t>
        <a:bodyPr/>
        <a:lstStyle/>
        <a:p>
          <a:endParaRPr lang="hr-HR"/>
        </a:p>
      </dgm:t>
    </dgm:pt>
    <dgm:pt modelId="{817E863B-AC99-4882-B1D2-6B581F9E7F11}">
      <dgm:prSet phldrT="[Text]"/>
      <dgm:spPr/>
      <dgm:t>
        <a:bodyPr/>
        <a:lstStyle/>
        <a:p>
          <a:r>
            <a:rPr lang="hr-HR"/>
            <a:t>društvene mreže</a:t>
          </a:r>
        </a:p>
      </dgm:t>
    </dgm:pt>
    <dgm:pt modelId="{8A0DD746-47F4-4E9D-8036-033EEE69EDC6}" type="parTrans" cxnId="{E13796A9-6930-42E4-9FB7-E5A87287F7F2}">
      <dgm:prSet/>
      <dgm:spPr/>
      <dgm:t>
        <a:bodyPr/>
        <a:lstStyle/>
        <a:p>
          <a:endParaRPr lang="hr-HR"/>
        </a:p>
      </dgm:t>
    </dgm:pt>
    <dgm:pt modelId="{26A2AF6C-2B99-40A5-8223-B8711EA2EB2A}" type="sibTrans" cxnId="{E13796A9-6930-42E4-9FB7-E5A87287F7F2}">
      <dgm:prSet/>
      <dgm:spPr/>
      <dgm:t>
        <a:bodyPr/>
        <a:lstStyle/>
        <a:p>
          <a:endParaRPr lang="hr-HR"/>
        </a:p>
      </dgm:t>
    </dgm:pt>
    <dgm:pt modelId="{CB52543D-3E2C-4C99-9FC4-5C88A0700EBF}">
      <dgm:prSet phldrT="[Text]"/>
      <dgm:spPr/>
      <dgm:t>
        <a:bodyPr/>
        <a:lstStyle/>
        <a:p>
          <a:r>
            <a:rPr lang="hr-HR"/>
            <a:t>Sustav za preporuku</a:t>
          </a:r>
        </a:p>
      </dgm:t>
    </dgm:pt>
    <dgm:pt modelId="{3B08F138-8DCF-4A00-BDB6-1E352A5A5423}" type="parTrans" cxnId="{CFB994A2-0508-4DD4-BF6D-FFDBB18D06DF}">
      <dgm:prSet/>
      <dgm:spPr/>
      <dgm:t>
        <a:bodyPr/>
        <a:lstStyle/>
        <a:p>
          <a:endParaRPr lang="hr-HR"/>
        </a:p>
      </dgm:t>
    </dgm:pt>
    <dgm:pt modelId="{14692053-3F0D-4261-9261-40FE008B422C}" type="sibTrans" cxnId="{CFB994A2-0508-4DD4-BF6D-FFDBB18D06DF}">
      <dgm:prSet/>
      <dgm:spPr/>
      <dgm:t>
        <a:bodyPr/>
        <a:lstStyle/>
        <a:p>
          <a:endParaRPr lang="hr-HR"/>
        </a:p>
      </dgm:t>
    </dgm:pt>
    <dgm:pt modelId="{2773DF54-C926-4235-ADAA-8CF5CF8B1D5E}">
      <dgm:prSet phldrT="[Text]"/>
      <dgm:spPr/>
      <dgm:t>
        <a:bodyPr/>
        <a:lstStyle/>
        <a:p>
          <a:r>
            <a:rPr lang="hr-HR" dirty="0"/>
            <a:t>profili sadržaja za preporuku</a:t>
          </a:r>
        </a:p>
      </dgm:t>
    </dgm:pt>
    <dgm:pt modelId="{24C0956C-9F93-493E-8634-2D32D7F4CF48}" type="parTrans" cxnId="{91997D50-CD03-47DB-9595-DF6F83F4F316}">
      <dgm:prSet/>
      <dgm:spPr/>
      <dgm:t>
        <a:bodyPr/>
        <a:lstStyle/>
        <a:p>
          <a:endParaRPr lang="hr-HR"/>
        </a:p>
      </dgm:t>
    </dgm:pt>
    <dgm:pt modelId="{2A28B584-B710-4940-A355-CCB5AB9FA5A6}" type="sibTrans" cxnId="{91997D50-CD03-47DB-9595-DF6F83F4F316}">
      <dgm:prSet/>
      <dgm:spPr/>
      <dgm:t>
        <a:bodyPr/>
        <a:lstStyle/>
        <a:p>
          <a:endParaRPr lang="hr-HR"/>
        </a:p>
      </dgm:t>
    </dgm:pt>
    <dgm:pt modelId="{6E7244A0-E46E-44E2-AA40-A411C5571343}">
      <dgm:prSet phldrT="[Text]"/>
      <dgm:spPr/>
      <dgm:t>
        <a:bodyPr/>
        <a:lstStyle/>
        <a:p>
          <a:r>
            <a:rPr lang="hr-HR"/>
            <a:t>profili korisnika</a:t>
          </a:r>
        </a:p>
      </dgm:t>
    </dgm:pt>
    <dgm:pt modelId="{FD08B630-EA80-477E-9A7E-66EE64A2C4D8}" type="parTrans" cxnId="{D11CB470-6482-440B-A263-32AD6D1F7AEB}">
      <dgm:prSet/>
      <dgm:spPr/>
      <dgm:t>
        <a:bodyPr/>
        <a:lstStyle/>
        <a:p>
          <a:endParaRPr lang="hr-HR"/>
        </a:p>
      </dgm:t>
    </dgm:pt>
    <dgm:pt modelId="{7D07B47E-6B69-4ED8-8DB2-069F93B93BED}" type="sibTrans" cxnId="{D11CB470-6482-440B-A263-32AD6D1F7AEB}">
      <dgm:prSet/>
      <dgm:spPr/>
      <dgm:t>
        <a:bodyPr/>
        <a:lstStyle/>
        <a:p>
          <a:endParaRPr lang="hr-HR"/>
        </a:p>
      </dgm:t>
    </dgm:pt>
    <dgm:pt modelId="{2A78C2B6-BBBF-4484-8842-945B89EA5800}">
      <dgm:prSet phldrT="[Text]"/>
      <dgm:spPr/>
      <dgm:t>
        <a:bodyPr/>
        <a:lstStyle/>
        <a:p>
          <a:r>
            <a:rPr lang="hr-HR"/>
            <a:t>Korisničke aplikacije</a:t>
          </a:r>
        </a:p>
      </dgm:t>
    </dgm:pt>
    <dgm:pt modelId="{052B02E6-D709-4E30-8E39-AE2C51C2CEEA}" type="parTrans" cxnId="{020C0F48-960D-403B-A09E-F8A4DC9C6A92}">
      <dgm:prSet/>
      <dgm:spPr/>
      <dgm:t>
        <a:bodyPr/>
        <a:lstStyle/>
        <a:p>
          <a:endParaRPr lang="hr-HR"/>
        </a:p>
      </dgm:t>
    </dgm:pt>
    <dgm:pt modelId="{05478FE6-623A-4ADD-9294-A49960B8EC8A}" type="sibTrans" cxnId="{020C0F48-960D-403B-A09E-F8A4DC9C6A92}">
      <dgm:prSet/>
      <dgm:spPr/>
      <dgm:t>
        <a:bodyPr/>
        <a:lstStyle/>
        <a:p>
          <a:endParaRPr lang="hr-HR"/>
        </a:p>
      </dgm:t>
    </dgm:pt>
    <dgm:pt modelId="{2825029F-0F33-4FA9-BB60-CE51A68C02CF}">
      <dgm:prSet phldrT="[Text]"/>
      <dgm:spPr/>
      <dgm:t>
        <a:bodyPr/>
        <a:lstStyle/>
        <a:p>
          <a:r>
            <a:rPr lang="hr-HR" dirty="0"/>
            <a:t>web-stranice</a:t>
          </a:r>
        </a:p>
      </dgm:t>
    </dgm:pt>
    <dgm:pt modelId="{32B258C2-EE3F-4DE6-8D6F-695BD363605B}" type="parTrans" cxnId="{27F28E01-6F6C-47AF-8337-CB364883C2FE}">
      <dgm:prSet/>
      <dgm:spPr/>
      <dgm:t>
        <a:bodyPr/>
        <a:lstStyle/>
        <a:p>
          <a:endParaRPr lang="hr-HR"/>
        </a:p>
      </dgm:t>
    </dgm:pt>
    <dgm:pt modelId="{04A71EC5-2A05-4C5E-81B0-0E8C18ECD9D8}" type="sibTrans" cxnId="{27F28E01-6F6C-47AF-8337-CB364883C2FE}">
      <dgm:prSet/>
      <dgm:spPr/>
      <dgm:t>
        <a:bodyPr/>
        <a:lstStyle/>
        <a:p>
          <a:endParaRPr lang="hr-HR"/>
        </a:p>
      </dgm:t>
    </dgm:pt>
    <dgm:pt modelId="{59FF64FF-5B04-459D-9E88-C404C0BB6D53}">
      <dgm:prSet phldrT="[Text]"/>
      <dgm:spPr/>
      <dgm:t>
        <a:bodyPr/>
        <a:lstStyle/>
        <a:p>
          <a:r>
            <a:rPr lang="hr-HR"/>
            <a:t>aplikacija za pokretne uređaje</a:t>
          </a:r>
        </a:p>
      </dgm:t>
    </dgm:pt>
    <dgm:pt modelId="{6A82D181-93C8-4196-B075-0CE41D6A773F}" type="parTrans" cxnId="{EEB31F67-5546-451B-8DD0-14A6ADF9DF12}">
      <dgm:prSet/>
      <dgm:spPr/>
      <dgm:t>
        <a:bodyPr/>
        <a:lstStyle/>
        <a:p>
          <a:endParaRPr lang="hr-HR"/>
        </a:p>
      </dgm:t>
    </dgm:pt>
    <dgm:pt modelId="{281DD3F6-3A65-4B2A-A561-F335A50D272A}" type="sibTrans" cxnId="{EEB31F67-5546-451B-8DD0-14A6ADF9DF12}">
      <dgm:prSet/>
      <dgm:spPr/>
      <dgm:t>
        <a:bodyPr/>
        <a:lstStyle/>
        <a:p>
          <a:endParaRPr lang="hr-HR"/>
        </a:p>
      </dgm:t>
    </dgm:pt>
    <dgm:pt modelId="{49677B43-EF98-4207-A936-3422A45A051B}">
      <dgm:prSet phldrT="[Text]"/>
      <dgm:spPr/>
      <dgm:t>
        <a:bodyPr/>
        <a:lstStyle/>
        <a:p>
          <a:r>
            <a:rPr lang="hr-HR"/>
            <a:t>...</a:t>
          </a:r>
        </a:p>
      </dgm:t>
    </dgm:pt>
    <dgm:pt modelId="{AF49FAEF-33F5-4BF2-BB37-61B50F120D11}" type="parTrans" cxnId="{83F1AFA9-9F26-4350-86C6-8493F9CA7B49}">
      <dgm:prSet/>
      <dgm:spPr/>
      <dgm:t>
        <a:bodyPr/>
        <a:lstStyle/>
        <a:p>
          <a:endParaRPr lang="hr-HR"/>
        </a:p>
      </dgm:t>
    </dgm:pt>
    <dgm:pt modelId="{0D248DDC-58EA-4FF6-9F1E-7665F4EBFC60}" type="sibTrans" cxnId="{83F1AFA9-9F26-4350-86C6-8493F9CA7B49}">
      <dgm:prSet/>
      <dgm:spPr/>
      <dgm:t>
        <a:bodyPr/>
        <a:lstStyle/>
        <a:p>
          <a:endParaRPr lang="hr-HR"/>
        </a:p>
      </dgm:t>
    </dgm:pt>
    <dgm:pt modelId="{137A6A4A-FD0B-47DC-8257-E501ECB2187C}">
      <dgm:prSet phldrT="[Text]"/>
      <dgm:spPr/>
      <dgm:t>
        <a:bodyPr/>
        <a:lstStyle/>
        <a:p>
          <a:r>
            <a:rPr lang="hr-HR"/>
            <a:t>društvene mreže</a:t>
          </a:r>
        </a:p>
      </dgm:t>
    </dgm:pt>
    <dgm:pt modelId="{A04A464F-D9EB-466B-9351-4889C83EF73F}" type="parTrans" cxnId="{4EF2B26A-3B77-4E76-A389-E0B408B649F7}">
      <dgm:prSet/>
      <dgm:spPr/>
      <dgm:t>
        <a:bodyPr/>
        <a:lstStyle/>
        <a:p>
          <a:endParaRPr lang="hr-HR"/>
        </a:p>
      </dgm:t>
    </dgm:pt>
    <dgm:pt modelId="{53F90BA3-335C-418E-996F-43C10D68FA37}" type="sibTrans" cxnId="{4EF2B26A-3B77-4E76-A389-E0B408B649F7}">
      <dgm:prSet/>
      <dgm:spPr/>
      <dgm:t>
        <a:bodyPr/>
        <a:lstStyle/>
        <a:p>
          <a:endParaRPr lang="hr-HR"/>
        </a:p>
      </dgm:t>
    </dgm:pt>
    <dgm:pt modelId="{4724CACB-0512-4DB3-8A77-36E9D40C0DE4}" type="pres">
      <dgm:prSet presAssocID="{40A6F071-C499-477B-9086-AF054A7641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725B00-9E67-4AD1-929E-585EB42DFBF0}" type="pres">
      <dgm:prSet presAssocID="{40A6F071-C499-477B-9086-AF054A764151}" presName="tSp" presStyleCnt="0"/>
      <dgm:spPr/>
      <dgm:t>
        <a:bodyPr/>
        <a:lstStyle/>
        <a:p>
          <a:endParaRPr lang="hr-HR"/>
        </a:p>
      </dgm:t>
    </dgm:pt>
    <dgm:pt modelId="{43F32B0D-B23D-4F4D-8496-24FD1563EF0C}" type="pres">
      <dgm:prSet presAssocID="{40A6F071-C499-477B-9086-AF054A764151}" presName="bSp" presStyleCnt="0"/>
      <dgm:spPr/>
      <dgm:t>
        <a:bodyPr/>
        <a:lstStyle/>
        <a:p>
          <a:endParaRPr lang="hr-HR"/>
        </a:p>
      </dgm:t>
    </dgm:pt>
    <dgm:pt modelId="{B3034F80-46D7-40A3-B650-D9D0AED74E0B}" type="pres">
      <dgm:prSet presAssocID="{40A6F071-C499-477B-9086-AF054A764151}" presName="process" presStyleCnt="0"/>
      <dgm:spPr/>
      <dgm:t>
        <a:bodyPr/>
        <a:lstStyle/>
        <a:p>
          <a:endParaRPr lang="hr-HR"/>
        </a:p>
      </dgm:t>
    </dgm:pt>
    <dgm:pt modelId="{1FCE0D5B-9107-4AF2-AE48-3563AAD88B4F}" type="pres">
      <dgm:prSet presAssocID="{36E65516-5646-4045-8CAC-64594E19B0DE}" presName="composite1" presStyleCnt="0"/>
      <dgm:spPr/>
      <dgm:t>
        <a:bodyPr/>
        <a:lstStyle/>
        <a:p>
          <a:endParaRPr lang="hr-HR"/>
        </a:p>
      </dgm:t>
    </dgm:pt>
    <dgm:pt modelId="{BA0E0ED3-58F0-4B4B-A6A0-9A947067787F}" type="pres">
      <dgm:prSet presAssocID="{36E65516-5646-4045-8CAC-64594E19B0DE}" presName="dummyNode1" presStyleLbl="node1" presStyleIdx="0" presStyleCnt="3"/>
      <dgm:spPr/>
      <dgm:t>
        <a:bodyPr/>
        <a:lstStyle/>
        <a:p>
          <a:endParaRPr lang="hr-HR"/>
        </a:p>
      </dgm:t>
    </dgm:pt>
    <dgm:pt modelId="{CB74C7D4-4281-457F-8B32-A6E509092744}" type="pres">
      <dgm:prSet presAssocID="{36E65516-5646-4045-8CAC-64594E19B0D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507958-6211-457B-BC57-6F22E9472EC3}" type="pres">
      <dgm:prSet presAssocID="{36E65516-5646-4045-8CAC-64594E19B0D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C8A313-0126-49BB-958B-F9C2DDAA7EA4}" type="pres">
      <dgm:prSet presAssocID="{36E65516-5646-4045-8CAC-64594E19B0D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1B5F3D-DF61-4C71-A99F-F6833490A411}" type="pres">
      <dgm:prSet presAssocID="{36E65516-5646-4045-8CAC-64594E19B0DE}" presName="connSite1" presStyleCnt="0"/>
      <dgm:spPr/>
      <dgm:t>
        <a:bodyPr/>
        <a:lstStyle/>
        <a:p>
          <a:endParaRPr lang="hr-HR"/>
        </a:p>
      </dgm:t>
    </dgm:pt>
    <dgm:pt modelId="{722F66E6-78D3-4048-B511-019C10625007}" type="pres">
      <dgm:prSet presAssocID="{E240959E-07FE-49C3-8671-825F02A4220F}" presName="Name9" presStyleLbl="sibTrans2D1" presStyleIdx="0" presStyleCnt="2"/>
      <dgm:spPr/>
      <dgm:t>
        <a:bodyPr/>
        <a:lstStyle/>
        <a:p>
          <a:endParaRPr lang="hr-HR"/>
        </a:p>
      </dgm:t>
    </dgm:pt>
    <dgm:pt modelId="{87874B92-2248-4AA4-984F-5FDDA775E1F4}" type="pres">
      <dgm:prSet presAssocID="{CB52543D-3E2C-4C99-9FC4-5C88A0700EBF}" presName="composite2" presStyleCnt="0"/>
      <dgm:spPr/>
      <dgm:t>
        <a:bodyPr/>
        <a:lstStyle/>
        <a:p>
          <a:endParaRPr lang="hr-HR"/>
        </a:p>
      </dgm:t>
    </dgm:pt>
    <dgm:pt modelId="{D67CFBD7-FA97-45C7-8CD0-89F544D2E4F8}" type="pres">
      <dgm:prSet presAssocID="{CB52543D-3E2C-4C99-9FC4-5C88A0700EBF}" presName="dummyNode2" presStyleLbl="node1" presStyleIdx="0" presStyleCnt="3"/>
      <dgm:spPr/>
      <dgm:t>
        <a:bodyPr/>
        <a:lstStyle/>
        <a:p>
          <a:endParaRPr lang="hr-HR"/>
        </a:p>
      </dgm:t>
    </dgm:pt>
    <dgm:pt modelId="{34E7DDB6-F89E-44C5-BF64-25378790F5D8}" type="pres">
      <dgm:prSet presAssocID="{CB52543D-3E2C-4C99-9FC4-5C88A0700EB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325073-47DE-460B-AE14-D61F5ACF1CFA}" type="pres">
      <dgm:prSet presAssocID="{CB52543D-3E2C-4C99-9FC4-5C88A0700EB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62DF57-67D4-41A3-9A41-A4692CC53800}" type="pres">
      <dgm:prSet presAssocID="{CB52543D-3E2C-4C99-9FC4-5C88A0700EB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1A6318-1E3C-4B79-86E2-4EFBEE35E7F1}" type="pres">
      <dgm:prSet presAssocID="{CB52543D-3E2C-4C99-9FC4-5C88A0700EBF}" presName="connSite2" presStyleCnt="0"/>
      <dgm:spPr/>
      <dgm:t>
        <a:bodyPr/>
        <a:lstStyle/>
        <a:p>
          <a:endParaRPr lang="hr-HR"/>
        </a:p>
      </dgm:t>
    </dgm:pt>
    <dgm:pt modelId="{07829841-ABC8-4A3F-8DB2-AA61EEC4A797}" type="pres">
      <dgm:prSet presAssocID="{14692053-3F0D-4261-9261-40FE008B422C}" presName="Name18" presStyleLbl="sibTrans2D1" presStyleIdx="1" presStyleCnt="2"/>
      <dgm:spPr/>
      <dgm:t>
        <a:bodyPr/>
        <a:lstStyle/>
        <a:p>
          <a:endParaRPr lang="hr-HR"/>
        </a:p>
      </dgm:t>
    </dgm:pt>
    <dgm:pt modelId="{1A233379-2D90-4C7C-A477-E7882DAC012D}" type="pres">
      <dgm:prSet presAssocID="{2A78C2B6-BBBF-4484-8842-945B89EA5800}" presName="composite1" presStyleCnt="0"/>
      <dgm:spPr/>
      <dgm:t>
        <a:bodyPr/>
        <a:lstStyle/>
        <a:p>
          <a:endParaRPr lang="hr-HR"/>
        </a:p>
      </dgm:t>
    </dgm:pt>
    <dgm:pt modelId="{390B64C3-26F2-415F-A3D1-2F86F95C0843}" type="pres">
      <dgm:prSet presAssocID="{2A78C2B6-BBBF-4484-8842-945B89EA5800}" presName="dummyNode1" presStyleLbl="node1" presStyleIdx="1" presStyleCnt="3"/>
      <dgm:spPr/>
      <dgm:t>
        <a:bodyPr/>
        <a:lstStyle/>
        <a:p>
          <a:endParaRPr lang="hr-HR"/>
        </a:p>
      </dgm:t>
    </dgm:pt>
    <dgm:pt modelId="{84243B0E-9AA8-455B-9893-0E4C469E5C14}" type="pres">
      <dgm:prSet presAssocID="{2A78C2B6-BBBF-4484-8842-945B89EA580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7733C7-9FAE-44B6-8A69-8E7475C5D0E7}" type="pres">
      <dgm:prSet presAssocID="{2A78C2B6-BBBF-4484-8842-945B89EA580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A80E3A-2461-4F93-A8C6-24EAF6000D4B}" type="pres">
      <dgm:prSet presAssocID="{2A78C2B6-BBBF-4484-8842-945B89EA580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BA6692-3BC7-4E61-9DD6-A14FD01E0E98}" type="pres">
      <dgm:prSet presAssocID="{2A78C2B6-BBBF-4484-8842-945B89EA5800}" presName="connSite1" presStyleCnt="0"/>
      <dgm:spPr/>
      <dgm:t>
        <a:bodyPr/>
        <a:lstStyle/>
        <a:p>
          <a:endParaRPr lang="hr-HR"/>
        </a:p>
      </dgm:t>
    </dgm:pt>
  </dgm:ptLst>
  <dgm:cxnLst>
    <dgm:cxn modelId="{3CF66402-4EC2-4987-813D-DBF426C071EF}" type="presOf" srcId="{32BA19C4-17E4-4998-8E30-23AEA3D55D49}" destId="{CB74C7D4-4281-457F-8B32-A6E509092744}" srcOrd="0" destOrd="0" presId="urn:microsoft.com/office/officeart/2005/8/layout/hProcess4"/>
    <dgm:cxn modelId="{79E19067-BE24-42E5-A64B-A5FDD84EB1BB}" type="presOf" srcId="{32BA19C4-17E4-4998-8E30-23AEA3D55D49}" destId="{E5507958-6211-457B-BC57-6F22E9472EC3}" srcOrd="1" destOrd="0" presId="urn:microsoft.com/office/officeart/2005/8/layout/hProcess4"/>
    <dgm:cxn modelId="{E6CA3905-56EF-4DF1-84F6-3ECE2B8BF7CB}" type="presOf" srcId="{137A6A4A-FD0B-47DC-8257-E501ECB2187C}" destId="{84243B0E-9AA8-455B-9893-0E4C469E5C14}" srcOrd="0" destOrd="1" presId="urn:microsoft.com/office/officeart/2005/8/layout/hProcess4"/>
    <dgm:cxn modelId="{27F28E01-6F6C-47AF-8337-CB364883C2FE}" srcId="{2A78C2B6-BBBF-4484-8842-945B89EA5800}" destId="{2825029F-0F33-4FA9-BB60-CE51A68C02CF}" srcOrd="0" destOrd="0" parTransId="{32B258C2-EE3F-4DE6-8D6F-695BD363605B}" sibTransId="{04A71EC5-2A05-4C5E-81B0-0E8C18ECD9D8}"/>
    <dgm:cxn modelId="{6A9857AC-BAFF-4FDB-9829-477732B107AD}" type="presOf" srcId="{59FF64FF-5B04-459D-9E88-C404C0BB6D53}" destId="{107733C7-9FAE-44B6-8A69-8E7475C5D0E7}" srcOrd="1" destOrd="2" presId="urn:microsoft.com/office/officeart/2005/8/layout/hProcess4"/>
    <dgm:cxn modelId="{36640462-DE72-45E5-91C6-A1E6B87DA0FB}" type="presOf" srcId="{36E65516-5646-4045-8CAC-64594E19B0DE}" destId="{E3C8A313-0126-49BB-958B-F9C2DDAA7EA4}" srcOrd="0" destOrd="0" presId="urn:microsoft.com/office/officeart/2005/8/layout/hProcess4"/>
    <dgm:cxn modelId="{0003252D-4B89-4544-A3CD-57C9B65A1E1C}" type="presOf" srcId="{49677B43-EF98-4207-A936-3422A45A051B}" destId="{CB74C7D4-4281-457F-8B32-A6E509092744}" srcOrd="0" destOrd="2" presId="urn:microsoft.com/office/officeart/2005/8/layout/hProcess4"/>
    <dgm:cxn modelId="{EEB31F67-5546-451B-8DD0-14A6ADF9DF12}" srcId="{2A78C2B6-BBBF-4484-8842-945B89EA5800}" destId="{59FF64FF-5B04-459D-9E88-C404C0BB6D53}" srcOrd="2" destOrd="0" parTransId="{6A82D181-93C8-4196-B075-0CE41D6A773F}" sibTransId="{281DD3F6-3A65-4B2A-A561-F335A50D272A}"/>
    <dgm:cxn modelId="{CD52B33E-C2FB-408D-B982-7B40848FDFEF}" type="presOf" srcId="{59FF64FF-5B04-459D-9E88-C404C0BB6D53}" destId="{84243B0E-9AA8-455B-9893-0E4C469E5C14}" srcOrd="0" destOrd="2" presId="urn:microsoft.com/office/officeart/2005/8/layout/hProcess4"/>
    <dgm:cxn modelId="{4EF2B26A-3B77-4E76-A389-E0B408B649F7}" srcId="{2A78C2B6-BBBF-4484-8842-945B89EA5800}" destId="{137A6A4A-FD0B-47DC-8257-E501ECB2187C}" srcOrd="1" destOrd="0" parTransId="{A04A464F-D9EB-466B-9351-4889C83EF73F}" sibTransId="{53F90BA3-335C-418E-996F-43C10D68FA37}"/>
    <dgm:cxn modelId="{020C0F48-960D-403B-A09E-F8A4DC9C6A92}" srcId="{40A6F071-C499-477B-9086-AF054A764151}" destId="{2A78C2B6-BBBF-4484-8842-945B89EA5800}" srcOrd="2" destOrd="0" parTransId="{052B02E6-D709-4E30-8E39-AE2C51C2CEEA}" sibTransId="{05478FE6-623A-4ADD-9294-A49960B8EC8A}"/>
    <dgm:cxn modelId="{EAE9B766-0BDC-44B1-B9DE-319707488946}" type="presOf" srcId="{49677B43-EF98-4207-A936-3422A45A051B}" destId="{E5507958-6211-457B-BC57-6F22E9472EC3}" srcOrd="1" destOrd="2" presId="urn:microsoft.com/office/officeart/2005/8/layout/hProcess4"/>
    <dgm:cxn modelId="{E64FD503-31CD-40FE-B5B2-AC5A1094F6AD}" type="presOf" srcId="{2A78C2B6-BBBF-4484-8842-945B89EA5800}" destId="{F5A80E3A-2461-4F93-A8C6-24EAF6000D4B}" srcOrd="0" destOrd="0" presId="urn:microsoft.com/office/officeart/2005/8/layout/hProcess4"/>
    <dgm:cxn modelId="{F1C6E67C-A97A-459C-BB26-05AC089F6739}" type="presOf" srcId="{6E7244A0-E46E-44E2-AA40-A411C5571343}" destId="{45325073-47DE-460B-AE14-D61F5ACF1CFA}" srcOrd="1" destOrd="1" presId="urn:microsoft.com/office/officeart/2005/8/layout/hProcess4"/>
    <dgm:cxn modelId="{E13796A9-6930-42E4-9FB7-E5A87287F7F2}" srcId="{36E65516-5646-4045-8CAC-64594E19B0DE}" destId="{817E863B-AC99-4882-B1D2-6B581F9E7F11}" srcOrd="1" destOrd="0" parTransId="{8A0DD746-47F4-4E9D-8036-033EEE69EDC6}" sibTransId="{26A2AF6C-2B99-40A5-8223-B8711EA2EB2A}"/>
    <dgm:cxn modelId="{2E7B835A-8F23-48A3-97E2-F7EA77A3B952}" type="presOf" srcId="{2773DF54-C926-4235-ADAA-8CF5CF8B1D5E}" destId="{45325073-47DE-460B-AE14-D61F5ACF1CFA}" srcOrd="1" destOrd="0" presId="urn:microsoft.com/office/officeart/2005/8/layout/hProcess4"/>
    <dgm:cxn modelId="{06A4C67B-ACA9-4EBE-8FA3-CAE0FC12FFC7}" type="presOf" srcId="{817E863B-AC99-4882-B1D2-6B581F9E7F11}" destId="{E5507958-6211-457B-BC57-6F22E9472EC3}" srcOrd="1" destOrd="1" presId="urn:microsoft.com/office/officeart/2005/8/layout/hProcess4"/>
    <dgm:cxn modelId="{9077633F-1E8B-4CB7-B4FB-45346754FA7F}" type="presOf" srcId="{40A6F071-C499-477B-9086-AF054A764151}" destId="{4724CACB-0512-4DB3-8A77-36E9D40C0DE4}" srcOrd="0" destOrd="0" presId="urn:microsoft.com/office/officeart/2005/8/layout/hProcess4"/>
    <dgm:cxn modelId="{D11CB470-6482-440B-A263-32AD6D1F7AEB}" srcId="{CB52543D-3E2C-4C99-9FC4-5C88A0700EBF}" destId="{6E7244A0-E46E-44E2-AA40-A411C5571343}" srcOrd="1" destOrd="0" parTransId="{FD08B630-EA80-477E-9A7E-66EE64A2C4D8}" sibTransId="{7D07B47E-6B69-4ED8-8DB2-069F93B93BED}"/>
    <dgm:cxn modelId="{E54B56E3-D040-47ED-9A64-14BF7225F000}" srcId="{40A6F071-C499-477B-9086-AF054A764151}" destId="{36E65516-5646-4045-8CAC-64594E19B0DE}" srcOrd="0" destOrd="0" parTransId="{CC968484-A3FE-4BE8-81DC-712126410F57}" sibTransId="{E240959E-07FE-49C3-8671-825F02A4220F}"/>
    <dgm:cxn modelId="{D1CF4F55-EEF3-4530-B9B8-152885661CE4}" type="presOf" srcId="{2825029F-0F33-4FA9-BB60-CE51A68C02CF}" destId="{107733C7-9FAE-44B6-8A69-8E7475C5D0E7}" srcOrd="1" destOrd="0" presId="urn:microsoft.com/office/officeart/2005/8/layout/hProcess4"/>
    <dgm:cxn modelId="{83F1AFA9-9F26-4350-86C6-8493F9CA7B49}" srcId="{36E65516-5646-4045-8CAC-64594E19B0DE}" destId="{49677B43-EF98-4207-A936-3422A45A051B}" srcOrd="2" destOrd="0" parTransId="{AF49FAEF-33F5-4BF2-BB37-61B50F120D11}" sibTransId="{0D248DDC-58EA-4FF6-9F1E-7665F4EBFC60}"/>
    <dgm:cxn modelId="{74E1DB35-40C3-47D5-8116-77F297FDF5B9}" type="presOf" srcId="{817E863B-AC99-4882-B1D2-6B581F9E7F11}" destId="{CB74C7D4-4281-457F-8B32-A6E509092744}" srcOrd="0" destOrd="1" presId="urn:microsoft.com/office/officeart/2005/8/layout/hProcess4"/>
    <dgm:cxn modelId="{9A424986-8010-4223-9650-278BE8453D61}" type="presOf" srcId="{2773DF54-C926-4235-ADAA-8CF5CF8B1D5E}" destId="{34E7DDB6-F89E-44C5-BF64-25378790F5D8}" srcOrd="0" destOrd="0" presId="urn:microsoft.com/office/officeart/2005/8/layout/hProcess4"/>
    <dgm:cxn modelId="{CA9BD0E1-2009-48A6-BBAE-935F1A9B72C5}" type="presOf" srcId="{CB52543D-3E2C-4C99-9FC4-5C88A0700EBF}" destId="{3762DF57-67D4-41A3-9A41-A4692CC53800}" srcOrd="0" destOrd="0" presId="urn:microsoft.com/office/officeart/2005/8/layout/hProcess4"/>
    <dgm:cxn modelId="{91997D50-CD03-47DB-9595-DF6F83F4F316}" srcId="{CB52543D-3E2C-4C99-9FC4-5C88A0700EBF}" destId="{2773DF54-C926-4235-ADAA-8CF5CF8B1D5E}" srcOrd="0" destOrd="0" parTransId="{24C0956C-9F93-493E-8634-2D32D7F4CF48}" sibTransId="{2A28B584-B710-4940-A355-CCB5AB9FA5A6}"/>
    <dgm:cxn modelId="{A9043ED3-4B9C-4AA5-901C-C9145BF97848}" srcId="{36E65516-5646-4045-8CAC-64594E19B0DE}" destId="{32BA19C4-17E4-4998-8E30-23AEA3D55D49}" srcOrd="0" destOrd="0" parTransId="{032B0ACC-085A-48A8-821E-BF2B792EB333}" sibTransId="{41304B94-6E55-4C2D-B549-180D4638B18C}"/>
    <dgm:cxn modelId="{ED4ED72E-44E5-4688-B229-AF9E46C82CA2}" type="presOf" srcId="{2825029F-0F33-4FA9-BB60-CE51A68C02CF}" destId="{84243B0E-9AA8-455B-9893-0E4C469E5C14}" srcOrd="0" destOrd="0" presId="urn:microsoft.com/office/officeart/2005/8/layout/hProcess4"/>
    <dgm:cxn modelId="{EED82B56-17EB-403B-900B-E6601D1DC9E0}" type="presOf" srcId="{137A6A4A-FD0B-47DC-8257-E501ECB2187C}" destId="{107733C7-9FAE-44B6-8A69-8E7475C5D0E7}" srcOrd="1" destOrd="1" presId="urn:microsoft.com/office/officeart/2005/8/layout/hProcess4"/>
    <dgm:cxn modelId="{15903F65-6172-4AA9-B81B-9CB58A2DB46E}" type="presOf" srcId="{6E7244A0-E46E-44E2-AA40-A411C5571343}" destId="{34E7DDB6-F89E-44C5-BF64-25378790F5D8}" srcOrd="0" destOrd="1" presId="urn:microsoft.com/office/officeart/2005/8/layout/hProcess4"/>
    <dgm:cxn modelId="{CFB994A2-0508-4DD4-BF6D-FFDBB18D06DF}" srcId="{40A6F071-C499-477B-9086-AF054A764151}" destId="{CB52543D-3E2C-4C99-9FC4-5C88A0700EBF}" srcOrd="1" destOrd="0" parTransId="{3B08F138-8DCF-4A00-BDB6-1E352A5A5423}" sibTransId="{14692053-3F0D-4261-9261-40FE008B422C}"/>
    <dgm:cxn modelId="{A6F1E13D-D373-4EB4-8015-B3979697B2E8}" type="presOf" srcId="{14692053-3F0D-4261-9261-40FE008B422C}" destId="{07829841-ABC8-4A3F-8DB2-AA61EEC4A797}" srcOrd="0" destOrd="0" presId="urn:microsoft.com/office/officeart/2005/8/layout/hProcess4"/>
    <dgm:cxn modelId="{7E794317-06C7-4828-8C71-3A00094358C7}" type="presOf" srcId="{E240959E-07FE-49C3-8671-825F02A4220F}" destId="{722F66E6-78D3-4048-B511-019C10625007}" srcOrd="0" destOrd="0" presId="urn:microsoft.com/office/officeart/2005/8/layout/hProcess4"/>
    <dgm:cxn modelId="{3BA4F7FA-845F-4D01-B804-93115C86E98E}" type="presParOf" srcId="{4724CACB-0512-4DB3-8A77-36E9D40C0DE4}" destId="{18725B00-9E67-4AD1-929E-585EB42DFBF0}" srcOrd="0" destOrd="0" presId="urn:microsoft.com/office/officeart/2005/8/layout/hProcess4"/>
    <dgm:cxn modelId="{99F83248-AA6E-4F40-95B2-FF3F53D3752A}" type="presParOf" srcId="{4724CACB-0512-4DB3-8A77-36E9D40C0DE4}" destId="{43F32B0D-B23D-4F4D-8496-24FD1563EF0C}" srcOrd="1" destOrd="0" presId="urn:microsoft.com/office/officeart/2005/8/layout/hProcess4"/>
    <dgm:cxn modelId="{8E37C052-52C1-4BA1-8E21-55B7F0B2F67A}" type="presParOf" srcId="{4724CACB-0512-4DB3-8A77-36E9D40C0DE4}" destId="{B3034F80-46D7-40A3-B650-D9D0AED74E0B}" srcOrd="2" destOrd="0" presId="urn:microsoft.com/office/officeart/2005/8/layout/hProcess4"/>
    <dgm:cxn modelId="{E566B4B9-0A34-46A4-B209-79BB718FB939}" type="presParOf" srcId="{B3034F80-46D7-40A3-B650-D9D0AED74E0B}" destId="{1FCE0D5B-9107-4AF2-AE48-3563AAD88B4F}" srcOrd="0" destOrd="0" presId="urn:microsoft.com/office/officeart/2005/8/layout/hProcess4"/>
    <dgm:cxn modelId="{505D4686-2FC4-4C72-B026-A89374BE041E}" type="presParOf" srcId="{1FCE0D5B-9107-4AF2-AE48-3563AAD88B4F}" destId="{BA0E0ED3-58F0-4B4B-A6A0-9A947067787F}" srcOrd="0" destOrd="0" presId="urn:microsoft.com/office/officeart/2005/8/layout/hProcess4"/>
    <dgm:cxn modelId="{1EEEEFCC-AEE5-4FC4-9FF2-D30BD5B22416}" type="presParOf" srcId="{1FCE0D5B-9107-4AF2-AE48-3563AAD88B4F}" destId="{CB74C7D4-4281-457F-8B32-A6E509092744}" srcOrd="1" destOrd="0" presId="urn:microsoft.com/office/officeart/2005/8/layout/hProcess4"/>
    <dgm:cxn modelId="{16EEFDC4-BB51-4E3B-B418-C8B4C874C3AA}" type="presParOf" srcId="{1FCE0D5B-9107-4AF2-AE48-3563AAD88B4F}" destId="{E5507958-6211-457B-BC57-6F22E9472EC3}" srcOrd="2" destOrd="0" presId="urn:microsoft.com/office/officeart/2005/8/layout/hProcess4"/>
    <dgm:cxn modelId="{D299E020-6B02-4DBA-B8E4-94AD3CF7D34E}" type="presParOf" srcId="{1FCE0D5B-9107-4AF2-AE48-3563AAD88B4F}" destId="{E3C8A313-0126-49BB-958B-F9C2DDAA7EA4}" srcOrd="3" destOrd="0" presId="urn:microsoft.com/office/officeart/2005/8/layout/hProcess4"/>
    <dgm:cxn modelId="{9269DFFA-311A-4ABA-A47D-79B0AF8CFE66}" type="presParOf" srcId="{1FCE0D5B-9107-4AF2-AE48-3563AAD88B4F}" destId="{D71B5F3D-DF61-4C71-A99F-F6833490A411}" srcOrd="4" destOrd="0" presId="urn:microsoft.com/office/officeart/2005/8/layout/hProcess4"/>
    <dgm:cxn modelId="{2FA03309-FA4C-42FD-B4D9-1022A203E3D4}" type="presParOf" srcId="{B3034F80-46D7-40A3-B650-D9D0AED74E0B}" destId="{722F66E6-78D3-4048-B511-019C10625007}" srcOrd="1" destOrd="0" presId="urn:microsoft.com/office/officeart/2005/8/layout/hProcess4"/>
    <dgm:cxn modelId="{3A9C5B6F-9F61-4DFB-9CA8-E6013102AE06}" type="presParOf" srcId="{B3034F80-46D7-40A3-B650-D9D0AED74E0B}" destId="{87874B92-2248-4AA4-984F-5FDDA775E1F4}" srcOrd="2" destOrd="0" presId="urn:microsoft.com/office/officeart/2005/8/layout/hProcess4"/>
    <dgm:cxn modelId="{417B7ECC-47C4-4211-A557-34E7A8D9DDEA}" type="presParOf" srcId="{87874B92-2248-4AA4-984F-5FDDA775E1F4}" destId="{D67CFBD7-FA97-45C7-8CD0-89F544D2E4F8}" srcOrd="0" destOrd="0" presId="urn:microsoft.com/office/officeart/2005/8/layout/hProcess4"/>
    <dgm:cxn modelId="{B965B2AC-1EB7-43CC-B5A6-46343849D6CB}" type="presParOf" srcId="{87874B92-2248-4AA4-984F-5FDDA775E1F4}" destId="{34E7DDB6-F89E-44C5-BF64-25378790F5D8}" srcOrd="1" destOrd="0" presId="urn:microsoft.com/office/officeart/2005/8/layout/hProcess4"/>
    <dgm:cxn modelId="{DB6E026E-7693-49DC-9333-5F9D89F49119}" type="presParOf" srcId="{87874B92-2248-4AA4-984F-5FDDA775E1F4}" destId="{45325073-47DE-460B-AE14-D61F5ACF1CFA}" srcOrd="2" destOrd="0" presId="urn:microsoft.com/office/officeart/2005/8/layout/hProcess4"/>
    <dgm:cxn modelId="{B0B6AB88-4023-40ED-A71C-77FB9918BB40}" type="presParOf" srcId="{87874B92-2248-4AA4-984F-5FDDA775E1F4}" destId="{3762DF57-67D4-41A3-9A41-A4692CC53800}" srcOrd="3" destOrd="0" presId="urn:microsoft.com/office/officeart/2005/8/layout/hProcess4"/>
    <dgm:cxn modelId="{EC05968A-28AF-499E-BD05-9BD60222D397}" type="presParOf" srcId="{87874B92-2248-4AA4-984F-5FDDA775E1F4}" destId="{911A6318-1E3C-4B79-86E2-4EFBEE35E7F1}" srcOrd="4" destOrd="0" presId="urn:microsoft.com/office/officeart/2005/8/layout/hProcess4"/>
    <dgm:cxn modelId="{2AC2C550-610B-4968-B56E-E4041673A16F}" type="presParOf" srcId="{B3034F80-46D7-40A3-B650-D9D0AED74E0B}" destId="{07829841-ABC8-4A3F-8DB2-AA61EEC4A797}" srcOrd="3" destOrd="0" presId="urn:microsoft.com/office/officeart/2005/8/layout/hProcess4"/>
    <dgm:cxn modelId="{3333C09F-C098-4929-81DF-A3A8BD619D12}" type="presParOf" srcId="{B3034F80-46D7-40A3-B650-D9D0AED74E0B}" destId="{1A233379-2D90-4C7C-A477-E7882DAC012D}" srcOrd="4" destOrd="0" presId="urn:microsoft.com/office/officeart/2005/8/layout/hProcess4"/>
    <dgm:cxn modelId="{465BE3F0-EA8F-4981-B49A-04A89483A8DE}" type="presParOf" srcId="{1A233379-2D90-4C7C-A477-E7882DAC012D}" destId="{390B64C3-26F2-415F-A3D1-2F86F95C0843}" srcOrd="0" destOrd="0" presId="urn:microsoft.com/office/officeart/2005/8/layout/hProcess4"/>
    <dgm:cxn modelId="{A5B91E75-28E6-46BB-8413-72145B602A52}" type="presParOf" srcId="{1A233379-2D90-4C7C-A477-E7882DAC012D}" destId="{84243B0E-9AA8-455B-9893-0E4C469E5C14}" srcOrd="1" destOrd="0" presId="urn:microsoft.com/office/officeart/2005/8/layout/hProcess4"/>
    <dgm:cxn modelId="{E98597CD-17DD-4562-83E6-13090A310AEB}" type="presParOf" srcId="{1A233379-2D90-4C7C-A477-E7882DAC012D}" destId="{107733C7-9FAE-44B6-8A69-8E7475C5D0E7}" srcOrd="2" destOrd="0" presId="urn:microsoft.com/office/officeart/2005/8/layout/hProcess4"/>
    <dgm:cxn modelId="{767FEAF0-8C7E-43E6-8843-9F48E62A0FED}" type="presParOf" srcId="{1A233379-2D90-4C7C-A477-E7882DAC012D}" destId="{F5A80E3A-2461-4F93-A8C6-24EAF6000D4B}" srcOrd="3" destOrd="0" presId="urn:microsoft.com/office/officeart/2005/8/layout/hProcess4"/>
    <dgm:cxn modelId="{DE701BB0-8F04-4196-979F-CA2154A11402}" type="presParOf" srcId="{1A233379-2D90-4C7C-A477-E7882DAC012D}" destId="{27BA6692-3BC7-4E61-9DD6-A14FD01E0E9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4C7D4-4281-457F-8B32-A6E509092744}">
      <dsp:nvSpPr>
        <dsp:cNvPr id="0" name=""/>
        <dsp:cNvSpPr/>
      </dsp:nvSpPr>
      <dsp:spPr>
        <a:xfrm>
          <a:off x="2042" y="1350487"/>
          <a:ext cx="2312752" cy="1907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/>
            <a:t>web stranice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/>
            <a:t>društvene mreže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/>
            <a:t>...</a:t>
          </a:r>
        </a:p>
      </dsp:txBody>
      <dsp:txXfrm>
        <a:off x="45940" y="1394385"/>
        <a:ext cx="2224956" cy="1410983"/>
      </dsp:txXfrm>
    </dsp:sp>
    <dsp:sp modelId="{722F66E6-78D3-4048-B511-019C10625007}">
      <dsp:nvSpPr>
        <dsp:cNvPr id="0" name=""/>
        <dsp:cNvSpPr/>
      </dsp:nvSpPr>
      <dsp:spPr>
        <a:xfrm>
          <a:off x="1309998" y="1834432"/>
          <a:ext cx="2506765" cy="2506765"/>
        </a:xfrm>
        <a:prstGeom prst="leftCircularArrow">
          <a:avLst>
            <a:gd name="adj1" fmla="val 2981"/>
            <a:gd name="adj2" fmla="val 365353"/>
            <a:gd name="adj3" fmla="val 2140863"/>
            <a:gd name="adj4" fmla="val 9024489"/>
            <a:gd name="adj5" fmla="val 3478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8A313-0126-49BB-958B-F9C2DDAA7EA4}">
      <dsp:nvSpPr>
        <dsp:cNvPr id="0" name=""/>
        <dsp:cNvSpPr/>
      </dsp:nvSpPr>
      <dsp:spPr>
        <a:xfrm>
          <a:off x="515987" y="2849266"/>
          <a:ext cx="2055779" cy="817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Izvori informacija</a:t>
          </a:r>
        </a:p>
      </dsp:txBody>
      <dsp:txXfrm>
        <a:off x="539931" y="2873210"/>
        <a:ext cx="2007891" cy="769627"/>
      </dsp:txXfrm>
    </dsp:sp>
    <dsp:sp modelId="{34E7DDB6-F89E-44C5-BF64-25378790F5D8}">
      <dsp:nvSpPr>
        <dsp:cNvPr id="0" name=""/>
        <dsp:cNvSpPr/>
      </dsp:nvSpPr>
      <dsp:spPr>
        <a:xfrm>
          <a:off x="2927605" y="1350487"/>
          <a:ext cx="2312752" cy="1907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/>
            <a:t>profili sadržaja za preporuku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/>
            <a:t>profili korisnika</a:t>
          </a:r>
        </a:p>
      </dsp:txBody>
      <dsp:txXfrm>
        <a:off x="2971503" y="1803143"/>
        <a:ext cx="2224956" cy="1410983"/>
      </dsp:txXfrm>
    </dsp:sp>
    <dsp:sp modelId="{07829841-ABC8-4A3F-8DB2-AA61EEC4A797}">
      <dsp:nvSpPr>
        <dsp:cNvPr id="0" name=""/>
        <dsp:cNvSpPr/>
      </dsp:nvSpPr>
      <dsp:spPr>
        <a:xfrm>
          <a:off x="4216288" y="192520"/>
          <a:ext cx="2802284" cy="2802284"/>
        </a:xfrm>
        <a:prstGeom prst="circularArrow">
          <a:avLst>
            <a:gd name="adj1" fmla="val 2667"/>
            <a:gd name="adj2" fmla="val 324429"/>
            <a:gd name="adj3" fmla="val 19500060"/>
            <a:gd name="adj4" fmla="val 12575511"/>
            <a:gd name="adj5" fmla="val 311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62DF57-67D4-41A3-9A41-A4692CC53800}">
      <dsp:nvSpPr>
        <dsp:cNvPr id="0" name=""/>
        <dsp:cNvSpPr/>
      </dsp:nvSpPr>
      <dsp:spPr>
        <a:xfrm>
          <a:off x="3441550" y="941729"/>
          <a:ext cx="2055779" cy="817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Sustav za preporuku</a:t>
          </a:r>
        </a:p>
      </dsp:txBody>
      <dsp:txXfrm>
        <a:off x="3465494" y="965673"/>
        <a:ext cx="2007891" cy="769627"/>
      </dsp:txXfrm>
    </dsp:sp>
    <dsp:sp modelId="{84243B0E-9AA8-455B-9893-0E4C469E5C14}">
      <dsp:nvSpPr>
        <dsp:cNvPr id="0" name=""/>
        <dsp:cNvSpPr/>
      </dsp:nvSpPr>
      <dsp:spPr>
        <a:xfrm>
          <a:off x="5853168" y="1350487"/>
          <a:ext cx="2312752" cy="1907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/>
            <a:t>web-stranice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/>
            <a:t>društvene mreže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/>
            <a:t>aplikacija za pokretne uređaje</a:t>
          </a:r>
        </a:p>
      </dsp:txBody>
      <dsp:txXfrm>
        <a:off x="5897066" y="1394385"/>
        <a:ext cx="2224956" cy="1410983"/>
      </dsp:txXfrm>
    </dsp:sp>
    <dsp:sp modelId="{F5A80E3A-2461-4F93-A8C6-24EAF6000D4B}">
      <dsp:nvSpPr>
        <dsp:cNvPr id="0" name=""/>
        <dsp:cNvSpPr/>
      </dsp:nvSpPr>
      <dsp:spPr>
        <a:xfrm>
          <a:off x="6367113" y="2849266"/>
          <a:ext cx="2055779" cy="817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Korisničke aplikacije</a:t>
          </a:r>
        </a:p>
      </dsp:txBody>
      <dsp:txXfrm>
        <a:off x="6391057" y="2873210"/>
        <a:ext cx="2007891" cy="769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408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408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B34BD9B-DC62-40FA-855E-2D79C83B91F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1653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408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95625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567" y="3228896"/>
            <a:ext cx="7241117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408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602A241-8D50-44EC-A3A7-FFEC0703C7F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9700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2A241-8D50-44EC-A3A7-FFEC0703C7F8}" type="slidenum">
              <a:rPr lang="hr-HR" smtClean="0"/>
              <a:pPr>
                <a:defRPr/>
              </a:pPr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142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3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i="1">
                <a:latin typeface="Times New Roman CE" pitchFamily="18" charset="0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mtClean="0"/>
              <a:t>listopad 2013.</a:t>
            </a:r>
            <a:endParaRPr lang="hr-HR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2"/>
          </p:nvPr>
        </p:nvSpPr>
        <p:spPr>
          <a:xfrm>
            <a:off x="0" y="6477000"/>
            <a:ext cx="2438400" cy="38100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10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4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4838" y="0"/>
            <a:ext cx="22082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0"/>
            <a:ext cx="647223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57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524000"/>
            <a:ext cx="41338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1338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81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0200" y="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2950" y="1524000"/>
            <a:ext cx="41338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1338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42950" y="3924300"/>
            <a:ext cx="41338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924300"/>
            <a:ext cx="41338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5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524000"/>
            <a:ext cx="41338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1338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24300"/>
            <a:ext cx="41338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29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524000"/>
            <a:ext cx="41338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1338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24300"/>
            <a:ext cx="41338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8785100" y="152400"/>
          <a:ext cx="5603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5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5100" y="152400"/>
                        <a:ext cx="5603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 algn="ctr">
              <a:defRPr sz="4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i="1">
                <a:latin typeface="Calibri" pitchFamily="34" charset="0"/>
                <a:cs typeface="Calibri" pitchFamily="34" charset="0"/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Click to edit Master subtitle style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7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68" y="1524000"/>
            <a:ext cx="9144064" cy="49053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mtClean="0">
                <a:solidFill>
                  <a:srgbClr val="000000"/>
                </a:solidFill>
              </a:rPr>
              <a:t>listopad 2013.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Kvalifikacijski doktorski ispit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 userDrawn="1"/>
        </p:nvGraphicFramePr>
        <p:xfrm>
          <a:off x="8785100" y="152400"/>
          <a:ext cx="5603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4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5100" y="152400"/>
                        <a:ext cx="5603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7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mtClean="0">
                <a:solidFill>
                  <a:srgbClr val="000000"/>
                </a:solidFill>
              </a:rPr>
              <a:t>listopad 2013.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Kvalifikacijski doktorski ispit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 userDrawn="1"/>
        </p:nvGraphicFramePr>
        <p:xfrm>
          <a:off x="8785100" y="152400"/>
          <a:ext cx="5603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8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5100" y="152400"/>
                        <a:ext cx="5603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7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18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41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66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524000"/>
            <a:ext cx="41338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1338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0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4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8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62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6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sz="900"/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77000"/>
            <a:ext cx="206375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en-GB" dirty="0" smtClean="0"/>
              <a:t>2</a:t>
            </a:r>
            <a:r>
              <a:rPr lang="hr-HR" dirty="0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17.bin"/><Relationship Id="rId5" Type="http://schemas.openxmlformats.org/officeDocument/2006/relationships/vmlDrawing" Target="../drawings/vmlDrawing17.v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21125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sr-Latn-RS" smtClean="0"/>
              <a:t>listopad 2013.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650" y="6477000"/>
            <a:ext cx="3136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pl-PL" smtClean="0"/>
              <a:t>Kvalifikacijski doktorski ispit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E666DB6-9B7B-4D26-8726-5DA76B175AF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2</a:t>
            </a:r>
            <a:r>
              <a:rPr lang="hr-HR" dirty="0" smtClean="0"/>
              <a:t>8</a:t>
            </a:r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hr-HR" dirty="0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8991600" y="152400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Picture" r:id="rId18" imgW="708104" imgH="1156204" progId="Word.Picture.8">
                  <p:embed/>
                </p:oleObj>
              </mc:Choice>
              <mc:Fallback>
                <p:oleObj name="Picture" r:id="rId18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152400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Cambr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&lt;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=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8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47650" y="1219200"/>
            <a:ext cx="66865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21125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Calibri" pitchFamily="34" charset="0"/>
                <a:cs typeface="Calibri" pitchFamily="34" charset="0"/>
              </a:defRPr>
            </a:lvl1pPr>
          </a:lstStyle>
          <a:p>
            <a:pPr eaLnBrk="0" hangingPunct="0">
              <a:defRPr/>
            </a:pPr>
            <a:r>
              <a:rPr lang="sr-Latn-RS" smtClean="0">
                <a:solidFill>
                  <a:srgbClr val="000000"/>
                </a:solidFill>
              </a:rPr>
              <a:t>listopad 2013.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650" y="6477000"/>
            <a:ext cx="3136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Calibri" pitchFamily="34" charset="0"/>
                <a:cs typeface="Calibri" pitchFamily="34" charset="0"/>
              </a:defRPr>
            </a:lvl1pPr>
          </a:lstStyle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</a:rPr>
              <a:t>Kvalifikacijski doktorski ispit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alibri" pitchFamily="34" charset="0"/>
                <a:cs typeface="Calibri" pitchFamily="34" charset="0"/>
              </a:defRPr>
            </a:lvl1pPr>
          </a:lstStyle>
          <a:p>
            <a:pPr eaLnBrk="0" hangingPunct="0">
              <a:defRPr/>
            </a:pPr>
            <a:fld id="{C9915BB6-7193-4FC0-ADE2-78726BD38FC9}" type="slidenum">
              <a:rPr lang="en-US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r>
              <a:rPr lang="en-US" dirty="0" smtClean="0">
                <a:solidFill>
                  <a:srgbClr val="000000"/>
                </a:solidFill>
              </a:rPr>
              <a:t> od </a:t>
            </a:r>
            <a:r>
              <a:rPr lang="en-GB" dirty="0" smtClean="0">
                <a:solidFill>
                  <a:srgbClr val="000000"/>
                </a:solidFill>
              </a:rPr>
              <a:t>2</a:t>
            </a:r>
            <a:r>
              <a:rPr lang="hr-HR" dirty="0" smtClean="0">
                <a:solidFill>
                  <a:srgbClr val="000000"/>
                </a:solidFill>
              </a:rPr>
              <a:t>8</a:t>
            </a:r>
            <a:endParaRPr lang="hr-HR" dirty="0">
              <a:solidFill>
                <a:srgbClr val="00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 userDrawn="1"/>
        </p:nvGraphicFramePr>
        <p:xfrm>
          <a:off x="8785100" y="152400"/>
          <a:ext cx="5603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6" name="Picture" r:id="rId6" imgW="708104" imgH="1156204" progId="Word.Picture.8">
                  <p:embed/>
                </p:oleObj>
              </mc:Choice>
              <mc:Fallback>
                <p:oleObj name="Picture" r:id="rId6" imgW="708104" imgH="115620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5100" y="152400"/>
                        <a:ext cx="5603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7617296" y="1066800"/>
            <a:ext cx="22887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 CE" pitchFamily="34" charset="0"/>
              </a:rPr>
              <a:t>Zavod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za</a:t>
            </a:r>
            <a:r>
              <a:rPr lang="en-US" sz="1200" b="1" dirty="0" smtClean="0">
                <a:latin typeface="Arial CE" pitchFamily="34" charset="0"/>
              </a:rPr>
              <a:t> </a:t>
            </a:r>
            <a:r>
              <a:rPr lang="en-US" sz="1200" b="1" dirty="0" err="1" smtClean="0">
                <a:latin typeface="Arial CE" pitchFamily="34" charset="0"/>
              </a:rPr>
              <a:t>telekomunikacije</a:t>
            </a:r>
            <a:endParaRPr lang="hr-HR" sz="1200" b="1" dirty="0">
              <a:latin typeface="Arial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5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Symbol" pitchFamily="18" charset="2"/>
        <a:buChar char="¨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&lt;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=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8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1IfQY4fNcnw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1772097"/>
            <a:ext cx="8215313" cy="1512887"/>
          </a:xfrm>
        </p:spPr>
        <p:txBody>
          <a:bodyPr/>
          <a:lstStyle/>
          <a:p>
            <a:r>
              <a:rPr lang="en-GB" sz="2800" b="1" dirty="0" err="1">
                <a:solidFill>
                  <a:srgbClr val="0033CC"/>
                </a:solidFill>
                <a:latin typeface="BankGothic Md BT" pitchFamily="34" charset="0"/>
              </a:rPr>
              <a:t>Društveni</a:t>
            </a:r>
            <a:r>
              <a:rPr lang="en-GB" sz="2800" b="1" dirty="0">
                <a:solidFill>
                  <a:srgbClr val="0033CC"/>
                </a:solidFill>
                <a:latin typeface="BankGothic Md BT" pitchFamily="34" charset="0"/>
              </a:rPr>
              <a:t> </a:t>
            </a:r>
            <a:r>
              <a:rPr lang="en-GB" sz="2800" b="1" dirty="0" err="1">
                <a:solidFill>
                  <a:srgbClr val="0033CC"/>
                </a:solidFill>
                <a:latin typeface="BankGothic Md BT" pitchFamily="34" charset="0"/>
              </a:rPr>
              <a:t>kontekst</a:t>
            </a:r>
            <a:r>
              <a:rPr lang="en-GB" sz="2800" b="1" dirty="0">
                <a:solidFill>
                  <a:srgbClr val="0033CC"/>
                </a:solidFill>
                <a:latin typeface="BankGothic Md BT" pitchFamily="34" charset="0"/>
              </a:rPr>
              <a:t> u </a:t>
            </a:r>
            <a:r>
              <a:rPr lang="en-GB" sz="2800" b="1" dirty="0" err="1">
                <a:solidFill>
                  <a:srgbClr val="0033CC"/>
                </a:solidFill>
                <a:latin typeface="BankGothic Md BT" pitchFamily="34" charset="0"/>
              </a:rPr>
              <a:t>preporučiteljskim</a:t>
            </a:r>
            <a:r>
              <a:rPr lang="en-GB" sz="2800" b="1" dirty="0">
                <a:solidFill>
                  <a:srgbClr val="0033CC"/>
                </a:solidFill>
                <a:latin typeface="BankGothic Md BT" pitchFamily="34" charset="0"/>
              </a:rPr>
              <a:t> </a:t>
            </a:r>
            <a:r>
              <a:rPr lang="en-GB" sz="2800" b="1" dirty="0" err="1">
                <a:solidFill>
                  <a:srgbClr val="0033CC"/>
                </a:solidFill>
                <a:latin typeface="BankGothic Md BT" pitchFamily="34" charset="0"/>
              </a:rPr>
              <a:t>sustavima</a:t>
            </a:r>
            <a:endParaRPr lang="hr-HR" sz="2800" b="1" noProof="0" dirty="0" smtClean="0">
              <a:solidFill>
                <a:srgbClr val="0033CC"/>
              </a:solidFill>
              <a:latin typeface="BankGothic Md BT" pitchFamily="34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006205"/>
            <a:ext cx="8077200" cy="266315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1800" b="1" i="0" dirty="0" smtClean="0">
                <a:latin typeface="Calibri" pitchFamily="34" charset="0"/>
              </a:rPr>
              <a:t>Darko </a:t>
            </a:r>
            <a:r>
              <a:rPr lang="hr-HR" sz="1800" b="1" i="0" dirty="0" err="1" smtClean="0">
                <a:latin typeface="Calibri" pitchFamily="34" charset="0"/>
              </a:rPr>
              <a:t>Štriga</a:t>
            </a:r>
            <a:endParaRPr lang="hr-HR" sz="1800" b="1" i="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1600" i="0" noProof="0" dirty="0" smtClean="0">
                <a:latin typeface="Calibri" pitchFamily="34" charset="0"/>
              </a:rPr>
              <a:t>Sveučilište u Zagrebu</a:t>
            </a:r>
          </a:p>
          <a:p>
            <a:pPr>
              <a:lnSpc>
                <a:spcPct val="80000"/>
              </a:lnSpc>
            </a:pPr>
            <a:r>
              <a:rPr lang="hr-HR" sz="1600" i="0" noProof="0" dirty="0" smtClean="0">
                <a:latin typeface="Calibri" pitchFamily="34" charset="0"/>
              </a:rPr>
              <a:t>Fakultet elektrotehnike i računarstva</a:t>
            </a:r>
          </a:p>
          <a:p>
            <a:pPr>
              <a:lnSpc>
                <a:spcPct val="80000"/>
              </a:lnSpc>
            </a:pPr>
            <a:r>
              <a:rPr lang="hr-HR" sz="1600" i="0" noProof="0" dirty="0" smtClean="0">
                <a:latin typeface="Calibri" pitchFamily="34" charset="0"/>
              </a:rPr>
              <a:t>Zavod za telekomunikacije</a:t>
            </a:r>
          </a:p>
          <a:p>
            <a:pPr>
              <a:lnSpc>
                <a:spcPct val="80000"/>
              </a:lnSpc>
            </a:pPr>
            <a:endParaRPr lang="hr-HR" sz="1600" i="0" noProof="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hr-HR" sz="1600" noProof="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err="1" smtClean="0">
                <a:solidFill>
                  <a:srgbClr val="D70505"/>
                </a:solidFill>
                <a:latin typeface="Calibri" pitchFamily="34" charset="0"/>
              </a:rPr>
              <a:t>Kvalifikacijski</a:t>
            </a:r>
            <a:r>
              <a:rPr lang="en-GB" sz="1600" dirty="0" smtClean="0">
                <a:solidFill>
                  <a:srgbClr val="D70505"/>
                </a:solidFill>
                <a:latin typeface="Calibri" pitchFamily="34" charset="0"/>
              </a:rPr>
              <a:t> </a:t>
            </a:r>
            <a:r>
              <a:rPr lang="en-GB" sz="1600" dirty="0" err="1">
                <a:solidFill>
                  <a:srgbClr val="D70505"/>
                </a:solidFill>
                <a:latin typeface="Calibri" pitchFamily="34" charset="0"/>
              </a:rPr>
              <a:t>doktorski</a:t>
            </a:r>
            <a:r>
              <a:rPr lang="en-GB" sz="1600" dirty="0">
                <a:solidFill>
                  <a:srgbClr val="D70505"/>
                </a:solidFill>
                <a:latin typeface="Calibri" pitchFamily="34" charset="0"/>
              </a:rPr>
              <a:t> </a:t>
            </a:r>
            <a:r>
              <a:rPr lang="en-GB" sz="1600" dirty="0" err="1">
                <a:solidFill>
                  <a:srgbClr val="D70505"/>
                </a:solidFill>
                <a:latin typeface="Calibri" pitchFamily="34" charset="0"/>
              </a:rPr>
              <a:t>ispit</a:t>
            </a:r>
            <a:endParaRPr lang="hr-HR" sz="1600" noProof="0" dirty="0" smtClean="0">
              <a:solidFill>
                <a:srgbClr val="D70505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1600" noProof="0" dirty="0" smtClean="0">
                <a:solidFill>
                  <a:srgbClr val="D70505"/>
                </a:solidFill>
                <a:latin typeface="Calibri" pitchFamily="34" charset="0"/>
              </a:rPr>
              <a:t>Zagreb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rgbClr val="D70505"/>
                </a:solidFill>
                <a:latin typeface="Calibri" pitchFamily="34" charset="0"/>
              </a:rPr>
              <a:t>4</a:t>
            </a:r>
            <a:r>
              <a:rPr lang="hr-HR" sz="1600" noProof="0" dirty="0" smtClean="0">
                <a:solidFill>
                  <a:srgbClr val="D70505"/>
                </a:solidFill>
                <a:latin typeface="Calibri" pitchFamily="34" charset="0"/>
              </a:rPr>
              <a:t>. l</a:t>
            </a:r>
            <a:r>
              <a:rPr lang="hr-HR" sz="1600" dirty="0" err="1" smtClean="0">
                <a:solidFill>
                  <a:srgbClr val="D70505"/>
                </a:solidFill>
                <a:latin typeface="Calibri" pitchFamily="34" charset="0"/>
              </a:rPr>
              <a:t>istopad</a:t>
            </a:r>
            <a:r>
              <a:rPr lang="hr-HR" sz="1600" dirty="0" smtClean="0">
                <a:solidFill>
                  <a:srgbClr val="D70505"/>
                </a:solidFill>
                <a:latin typeface="Calibri" pitchFamily="34" charset="0"/>
              </a:rPr>
              <a:t> 2013.</a:t>
            </a:r>
            <a:endParaRPr lang="hr-HR" sz="1600" noProof="0" dirty="0" smtClean="0">
              <a:solidFill>
                <a:srgbClr val="D7050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Preporučitelji temeljeni na sadržaju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Preporučitelji temeljeni na sadržaju imaju nekoliko prednosti u odnosu na preporučitelje temeljene na suradnji</a:t>
            </a:r>
          </a:p>
          <a:p>
            <a:pPr lvl="1"/>
            <a:r>
              <a:rPr lang="hr-HR" sz="1800" b="1" dirty="0"/>
              <a:t>Neovisnost korisnika</a:t>
            </a:r>
          </a:p>
          <a:p>
            <a:pPr lvl="1"/>
            <a:r>
              <a:rPr lang="hr-HR" sz="1800" b="1" dirty="0"/>
              <a:t>Transparentnost</a:t>
            </a:r>
          </a:p>
          <a:p>
            <a:pPr lvl="1"/>
            <a:r>
              <a:rPr lang="hr-HR" sz="1800" b="1" dirty="0"/>
              <a:t>Novi sadržaj</a:t>
            </a:r>
          </a:p>
          <a:p>
            <a:r>
              <a:rPr lang="hr-HR" sz="2400" dirty="0" smtClean="0"/>
              <a:t>Preporučitelji </a:t>
            </a:r>
            <a:r>
              <a:rPr lang="hr-HR" sz="2400" dirty="0"/>
              <a:t>temeljeni na sadržaju imaju nekoliko nedostataka</a:t>
            </a:r>
          </a:p>
          <a:p>
            <a:pPr lvl="1"/>
            <a:r>
              <a:rPr lang="hr-HR" sz="1800" b="1" dirty="0"/>
              <a:t>Ograničeni opis sadržaja</a:t>
            </a:r>
          </a:p>
          <a:p>
            <a:pPr lvl="1"/>
            <a:r>
              <a:rPr lang="hr-HR" sz="1800" b="1" dirty="0"/>
              <a:t>Pretjerana specijalizacija</a:t>
            </a:r>
          </a:p>
          <a:p>
            <a:pPr lvl="1"/>
            <a:r>
              <a:rPr lang="hr-HR" sz="1800" b="1" dirty="0" smtClean="0"/>
              <a:t>Problem novog korisnik</a:t>
            </a:r>
            <a:endParaRPr lang="hr-HR" sz="1800" b="1" dirty="0"/>
          </a:p>
          <a:p>
            <a:endParaRPr lang="hr-H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10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58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Preporučitelji temeljeni na suradnji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/>
              <a:t>Ideja</a:t>
            </a:r>
            <a:endParaRPr lang="hr-HR" sz="2400" dirty="0" smtClean="0"/>
          </a:p>
          <a:p>
            <a:pPr lvl="1"/>
            <a:r>
              <a:rPr lang="vi-VN" sz="2000" dirty="0"/>
              <a:t>iskoristiti informacije o prošlim ponašanjima ili izraženim mišljenima </a:t>
            </a:r>
            <a:r>
              <a:rPr lang="hr-HR" sz="2000" dirty="0" smtClean="0"/>
              <a:t>(svih dostupnih) </a:t>
            </a:r>
            <a:r>
              <a:rPr lang="vi-VN" sz="2000" dirty="0" smtClean="0"/>
              <a:t>korisnika</a:t>
            </a:r>
            <a:endParaRPr lang="hr-HR" sz="2000" dirty="0" smtClean="0"/>
          </a:p>
          <a:p>
            <a:r>
              <a:rPr lang="hr-HR" sz="2400" dirty="0" smtClean="0"/>
              <a:t>S</a:t>
            </a:r>
            <a:r>
              <a:rPr lang="vi-VN" sz="2400" dirty="0" smtClean="0"/>
              <a:t>akupljanj</a:t>
            </a:r>
            <a:r>
              <a:rPr lang="hr-HR" sz="2400" dirty="0" smtClean="0"/>
              <a:t>e</a:t>
            </a:r>
            <a:r>
              <a:rPr lang="vi-VN" sz="2400" dirty="0" smtClean="0"/>
              <a:t> </a:t>
            </a:r>
            <a:r>
              <a:rPr lang="vi-VN" sz="2400" dirty="0"/>
              <a:t>i </a:t>
            </a:r>
            <a:r>
              <a:rPr lang="vi-VN" sz="2400" dirty="0" smtClean="0"/>
              <a:t>analiz</a:t>
            </a:r>
            <a:r>
              <a:rPr lang="hr-HR" sz="2400" dirty="0" smtClean="0"/>
              <a:t>a</a:t>
            </a:r>
            <a:r>
              <a:rPr lang="vi-VN" sz="2400" dirty="0" smtClean="0"/>
              <a:t> </a:t>
            </a:r>
            <a:r>
              <a:rPr lang="vi-VN" sz="2400" dirty="0"/>
              <a:t>velike količine podataka </a:t>
            </a:r>
            <a:r>
              <a:rPr lang="vi-VN" sz="2400" dirty="0" smtClean="0"/>
              <a:t>o</a:t>
            </a:r>
            <a:r>
              <a:rPr lang="hr-HR" sz="2400" dirty="0" smtClean="0"/>
              <a:t>:</a:t>
            </a:r>
          </a:p>
          <a:p>
            <a:pPr lvl="1"/>
            <a:r>
              <a:rPr lang="vi-VN" sz="2000" dirty="0" smtClean="0"/>
              <a:t>ponašanj</a:t>
            </a:r>
            <a:r>
              <a:rPr lang="hr-HR" sz="2000" dirty="0" smtClean="0"/>
              <a:t>ima</a:t>
            </a:r>
            <a:r>
              <a:rPr lang="vi-VN" sz="2000" dirty="0" smtClean="0"/>
              <a:t>, </a:t>
            </a:r>
            <a:r>
              <a:rPr lang="vi-VN" sz="2000" dirty="0"/>
              <a:t>aktivnostima i preferiranom sadržaju </a:t>
            </a:r>
            <a:r>
              <a:rPr lang="vi-VN" sz="2000" dirty="0" smtClean="0"/>
              <a:t>korisnika</a:t>
            </a:r>
            <a:endParaRPr lang="hr-HR" sz="2000" dirty="0" smtClean="0"/>
          </a:p>
          <a:p>
            <a:r>
              <a:rPr lang="hr-HR" sz="2400" dirty="0"/>
              <a:t>Metode </a:t>
            </a:r>
            <a:r>
              <a:rPr lang="hr-HR" sz="2400" dirty="0" smtClean="0"/>
              <a:t>preporučitelja</a:t>
            </a:r>
          </a:p>
          <a:p>
            <a:pPr lvl="1"/>
            <a:r>
              <a:rPr lang="hr-HR" sz="2000" dirty="0" smtClean="0"/>
              <a:t>preporučuju </a:t>
            </a:r>
            <a:r>
              <a:rPr lang="hr-HR" sz="2000" dirty="0"/>
              <a:t>korisniku specifičan sadržaj temeljen </a:t>
            </a:r>
            <a:r>
              <a:rPr lang="hr-HR" sz="2000" b="1" dirty="0"/>
              <a:t>na uzorcima ocjena ili upotrebe </a:t>
            </a:r>
            <a:r>
              <a:rPr lang="hr-HR" sz="2000" dirty="0"/>
              <a:t>(npr. kupnja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bez potrebe o egzaktnim informacijama o korisniku ili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sadržaju</a:t>
            </a:r>
          </a:p>
          <a:p>
            <a:r>
              <a:rPr lang="hr-HR" sz="2400" dirty="0" smtClean="0"/>
              <a:t>Pretpostavka</a:t>
            </a:r>
          </a:p>
          <a:p>
            <a:pPr lvl="1"/>
            <a:r>
              <a:rPr lang="hr-HR" sz="2000" dirty="0"/>
              <a:t>ako su korisnici imali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slične ukuse </a:t>
            </a:r>
            <a:r>
              <a:rPr lang="hr-HR" sz="2000" dirty="0"/>
              <a:t>u prošlosti, da će imati slične ukuse i u budućnosti </a:t>
            </a:r>
            <a:r>
              <a:rPr lang="hr-HR" sz="2000" dirty="0" smtClean="0"/>
              <a:t>te</a:t>
            </a:r>
            <a:endParaRPr lang="hr-H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11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09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11930"/>
              </p:ext>
            </p:extLst>
          </p:nvPr>
        </p:nvGraphicFramePr>
        <p:xfrm>
          <a:off x="560512" y="2132856"/>
          <a:ext cx="8640958" cy="32003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7242"/>
                <a:gridCol w="1385305"/>
                <a:gridCol w="1424355"/>
                <a:gridCol w="2486112"/>
                <a:gridCol w="1667944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Safe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House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Flight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Bourne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Ultimatum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Side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Effects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Matija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Ana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Ines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Filip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78213" y="33909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689304" y="2924944"/>
            <a:ext cx="1368152" cy="504056"/>
          </a:xfrm>
          <a:prstGeom prst="roundRect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12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- </a:t>
            </a:r>
            <a:r>
              <a:rPr lang="sv-SE" dirty="0"/>
              <a:t>Preporuka sadržaja </a:t>
            </a:r>
            <a:r>
              <a:rPr lang="sv-SE" b="1" dirty="0"/>
              <a:t>na temelju sličnih korisnika</a:t>
            </a:r>
            <a:endParaRPr lang="hr-H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38686"/>
              </p:ext>
            </p:extLst>
          </p:nvPr>
        </p:nvGraphicFramePr>
        <p:xfrm>
          <a:off x="704528" y="2852936"/>
          <a:ext cx="8640958" cy="31169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7242"/>
                <a:gridCol w="1385305"/>
                <a:gridCol w="1424355"/>
                <a:gridCol w="2486112"/>
                <a:gridCol w="1667944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Safe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House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Flight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Bourne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Ultimatum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Side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Effects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Matija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?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Ana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Ines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Filip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78213" y="33909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1268760"/>
                <a:ext cx="8208912" cy="1335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</a:rPr>
                        <m:t>𝑠𝑖𝑚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/>
                            </a:rPr>
                            <m:t>𝑎</m:t>
                          </m:r>
                          <m:r>
                            <a:rPr lang="hr-HR" i="1">
                              <a:latin typeface="Cambria Math"/>
                            </a:rPr>
                            <m:t>,</m:t>
                          </m:r>
                          <m:r>
                            <a:rPr lang="hr-HR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hr-H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hr-HR" i="1">
                                  <a:latin typeface="Cambria Math"/>
                                </a:rPr>
                                <m:t>𝜖</m:t>
                              </m:r>
                              <m:r>
                                <a:rPr lang="hr-HR" i="1">
                                  <a:latin typeface="Cambria Math"/>
                                </a:rPr>
                                <m:t>𝑃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hr-HR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hr-HR" i="1">
                                  <a:latin typeface="Cambria Math"/>
                                </a:rPr>
                                <m:t>∗(</m:t>
                              </m:r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hr-HR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hr-HR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𝜖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hr-H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hr-HR" i="1">
                              <a:latin typeface="Cambria Math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𝜖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hr-H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8208912" cy="13354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848544" y="3573016"/>
            <a:ext cx="6768752" cy="504056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48544" y="4221088"/>
            <a:ext cx="6768752" cy="504056"/>
          </a:xfrm>
          <a:prstGeom prst="round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848544" y="4797152"/>
            <a:ext cx="6768752" cy="504056"/>
          </a:xfrm>
          <a:prstGeom prst="round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48544" y="5431208"/>
            <a:ext cx="6768752" cy="504056"/>
          </a:xfrm>
          <a:prstGeom prst="round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13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76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- </a:t>
            </a:r>
            <a:r>
              <a:rPr lang="sv-SE" dirty="0"/>
              <a:t>Preporuka sadržaja </a:t>
            </a:r>
            <a:r>
              <a:rPr lang="sv-SE" b="1" dirty="0"/>
              <a:t>na temelju sličnih korisnika</a:t>
            </a:r>
            <a:endParaRPr lang="hr-H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30998"/>
              </p:ext>
            </p:extLst>
          </p:nvPr>
        </p:nvGraphicFramePr>
        <p:xfrm>
          <a:off x="704528" y="2852936"/>
          <a:ext cx="8640958" cy="31169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7242"/>
                <a:gridCol w="1385305"/>
                <a:gridCol w="1424355"/>
                <a:gridCol w="2486112"/>
                <a:gridCol w="1667944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Safe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House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Flight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Bourne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Ultimatum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Side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Effects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Matija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?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Ana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Ines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Filip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78213" y="33909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48544" y="3573016"/>
            <a:ext cx="6768752" cy="504056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48544" y="4221088"/>
            <a:ext cx="6768752" cy="504056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48544" y="5431208"/>
            <a:ext cx="6768752" cy="504056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8187841" y="5431208"/>
            <a:ext cx="720080" cy="504056"/>
          </a:xfrm>
          <a:prstGeom prst="ellipse">
            <a:avLst/>
          </a:prstGeom>
          <a:noFill/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187841" y="4221088"/>
            <a:ext cx="720080" cy="504056"/>
          </a:xfrm>
          <a:prstGeom prst="ellipse">
            <a:avLst/>
          </a:prstGeom>
          <a:noFill/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19955178"/>
                  </p:ext>
                </p:extLst>
              </p:nvPr>
            </p:nvGraphicFramePr>
            <p:xfrm>
              <a:off x="704527" y="1556792"/>
              <a:ext cx="8635408" cy="100811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470608"/>
                    <a:gridCol w="1584180"/>
                    <a:gridCol w="2016224"/>
                    <a:gridCol w="1728192"/>
                    <a:gridCol w="1836204"/>
                  </a:tblGrid>
                  <a:tr h="504056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2400" i="1" smtClean="0">
                                    <a:latin typeface="Cambria Math"/>
                                  </a:rPr>
                                  <m:t>𝑠𝑖𝑚</m:t>
                                </m:r>
                                <m:d>
                                  <m:d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Ana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Ines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Filip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4056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</a:rPr>
                            <a:t>Matija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0.83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>
                              <a:effectLst/>
                            </a:rPr>
                            <a:t>0.19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0.94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19955178"/>
                  </p:ext>
                </p:extLst>
              </p:nvPr>
            </p:nvGraphicFramePr>
            <p:xfrm>
              <a:off x="704527" y="1556792"/>
              <a:ext cx="8635408" cy="100811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470608"/>
                    <a:gridCol w="1584180"/>
                    <a:gridCol w="2016224"/>
                    <a:gridCol w="1728192"/>
                    <a:gridCol w="1836204"/>
                  </a:tblGrid>
                  <a:tr h="504056">
                    <a:tc rowSpan="2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15" t="-2410" r="-487967" b="-11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Ana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Ines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Filip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4056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</a:rPr>
                            <a:t>Matija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0.83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>
                              <a:effectLst/>
                            </a:rPr>
                            <a:t>0.19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0.94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Rounded Rectangle 17"/>
          <p:cNvSpPr/>
          <p:nvPr/>
        </p:nvSpPr>
        <p:spPr bwMode="auto">
          <a:xfrm>
            <a:off x="3957439" y="1628800"/>
            <a:ext cx="1656184" cy="864096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642192" y="1628800"/>
            <a:ext cx="1656184" cy="864096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14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50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" grpId="0" animBg="1"/>
      <p:bldP spid="14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- </a:t>
            </a:r>
            <a:r>
              <a:rPr lang="sv-SE" dirty="0"/>
              <a:t>Preporuka sadržaja </a:t>
            </a:r>
            <a:r>
              <a:rPr lang="sv-SE" b="1" dirty="0"/>
              <a:t>na temelju sličnih korisnika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00447353"/>
                  </p:ext>
                </p:extLst>
              </p:nvPr>
            </p:nvGraphicFramePr>
            <p:xfrm>
              <a:off x="596517" y="2780928"/>
              <a:ext cx="8784979" cy="100811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20179"/>
                    <a:gridCol w="1584180"/>
                    <a:gridCol w="2016224"/>
                    <a:gridCol w="1728192"/>
                    <a:gridCol w="1836204"/>
                  </a:tblGrid>
                  <a:tr h="504056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2400" i="1" smtClean="0">
                                    <a:latin typeface="Cambria Math"/>
                                  </a:rPr>
                                  <m:t>𝑠𝑖𝑚</m:t>
                                </m:r>
                                <m:d>
                                  <m:d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Ana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Ines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Filip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4056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</a:rPr>
                            <a:t>Matija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0.83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>
                              <a:effectLst/>
                            </a:rPr>
                            <a:t>0.19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0.94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00447353"/>
                  </p:ext>
                </p:extLst>
              </p:nvPr>
            </p:nvGraphicFramePr>
            <p:xfrm>
              <a:off x="596517" y="2780928"/>
              <a:ext cx="8784979" cy="100811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20179"/>
                    <a:gridCol w="1584180"/>
                    <a:gridCol w="2016224"/>
                    <a:gridCol w="1728192"/>
                    <a:gridCol w="1836204"/>
                  </a:tblGrid>
                  <a:tr h="504056">
                    <a:tc rowSpan="2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76" t="-2410" r="-441729" b="-11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Ana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Ines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Filip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4056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</a:rPr>
                            <a:t>Matija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0.83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>
                              <a:effectLst/>
                            </a:rPr>
                            <a:t>0.19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0.94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6496" y="4010822"/>
                <a:ext cx="6436940" cy="908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</a:rPr>
                        <m:t>𝑝𝑟𝑒𝑑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/>
                            </a:rPr>
                            <m:t>𝑎</m:t>
                          </m:r>
                          <m:r>
                            <a:rPr lang="hr-HR" i="1">
                              <a:latin typeface="Cambria Math"/>
                            </a:rPr>
                            <m:t>,</m:t>
                          </m:r>
                          <m:r>
                            <a:rPr lang="hr-HR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hr-HR" i="1">
                          <a:latin typeface="Cambria Math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hr-HR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  <m:r>
                        <a:rPr lang="hr-H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hr-HR" i="1">
                                  <a:latin typeface="Cambria Math"/>
                                </a:rPr>
                                <m:t>𝜖</m:t>
                              </m:r>
                              <m:r>
                                <a:rPr lang="hr-HR" i="1">
                                  <a:latin typeface="Cambria Math"/>
                                </a:rPr>
                                <m:t>𝑁</m:t>
                              </m:r>
                            </m:sub>
                            <m:sup/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𝑠𝑖𝑚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hr-HR" i="1">
                                  <a:latin typeface="Cambria Math"/>
                                </a:rPr>
                                <m:t>∗(</m:t>
                              </m:r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hr-HR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hr-HR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hr-HR" i="1">
                                  <a:latin typeface="Cambria Math"/>
                                </a:rPr>
                                <m:t>𝜖</m:t>
                              </m:r>
                              <m:r>
                                <a:rPr lang="hr-HR" i="1">
                                  <a:latin typeface="Cambria Math"/>
                                </a:rPr>
                                <m:t>𝑁</m:t>
                              </m:r>
                            </m:sub>
                            <m:sup/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𝑠𝑖𝑚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6" y="4010822"/>
                <a:ext cx="6436940" cy="9087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0472" y="5445224"/>
                <a:ext cx="9577064" cy="694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>
                          <a:latin typeface="Cambria Math"/>
                        </a:rPr>
                        <m:t>𝑝𝑟𝑒𝑑</m:t>
                      </m:r>
                      <m:d>
                        <m:dPr>
                          <m:ctrlPr>
                            <a:rPr lang="hr-H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</a:rPr>
                            <m:t>𝑀𝑎𝑡𝑖𝑗𝑎</m:t>
                          </m:r>
                          <m:r>
                            <a:rPr lang="hr-HR" sz="2000" i="1">
                              <a:latin typeface="Cambria Math"/>
                            </a:rPr>
                            <m:t>,</m:t>
                          </m:r>
                          <m:r>
                            <a:rPr lang="hr-HR" sz="2000" b="1" i="1">
                              <a:latin typeface="Cambria Math"/>
                            </a:rPr>
                            <m:t>𝑺𝒊𝒅𝒆</m:t>
                          </m:r>
                          <m:r>
                            <a:rPr lang="hr-HR" sz="2000" b="1" i="1">
                              <a:latin typeface="Cambria Math"/>
                            </a:rPr>
                            <m:t> </m:t>
                          </m:r>
                          <m:r>
                            <a:rPr lang="hr-HR" sz="2000" b="1" i="1">
                              <a:latin typeface="Cambria Math"/>
                            </a:rPr>
                            <m:t>𝑬𝒇𝒇𝒆𝒄𝒕𝒔</m:t>
                          </m:r>
                        </m:e>
                      </m:d>
                      <m:r>
                        <a:rPr lang="hr-HR" sz="2000" i="1">
                          <a:latin typeface="Cambria Math"/>
                        </a:rPr>
                        <m:t>=</m:t>
                      </m:r>
                      <m:r>
                        <a:rPr lang="hr-HR" sz="20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4.67</m:t>
                      </m:r>
                      <m:r>
                        <a:rPr lang="hr-HR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</a:rPr>
                            <m:t>0.83∗</m:t>
                          </m:r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</a:rPr>
                                <m:t>3−3.75</m:t>
                              </m:r>
                            </m:e>
                          </m:d>
                          <m:r>
                            <a:rPr lang="hr-HR" sz="2000" i="1">
                              <a:latin typeface="Cambria Math"/>
                            </a:rPr>
                            <m:t>+0.94∗</m:t>
                          </m:r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</a:rPr>
                                <m:t>3−3.5</m:t>
                              </m:r>
                            </m:e>
                          </m:d>
                        </m:num>
                        <m:den>
                          <m:r>
                            <a:rPr lang="hr-HR" sz="2000" i="1">
                              <a:latin typeface="Cambria Math"/>
                            </a:rPr>
                            <m:t>0.83+0.94</m:t>
                          </m:r>
                        </m:den>
                      </m:f>
                      <m:r>
                        <a:rPr lang="hr-HR" sz="2000" i="1">
                          <a:latin typeface="Cambria Math"/>
                        </a:rPr>
                        <m:t>=</m:t>
                      </m:r>
                      <m:r>
                        <a:rPr lang="hr-HR" sz="20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𝟒</m:t>
                      </m:r>
                      <m:r>
                        <a:rPr lang="hr-HR" sz="20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.</m:t>
                      </m:r>
                      <m:r>
                        <a:rPr lang="hr-HR" sz="20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𝟎𝟓</m:t>
                      </m:r>
                    </m:oMath>
                  </m:oMathPara>
                </a14:m>
                <a:endParaRPr lang="hr-H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2" y="5445224"/>
                <a:ext cx="9577064" cy="6948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5943793"/>
                  </p:ext>
                </p:extLst>
              </p:nvPr>
            </p:nvGraphicFramePr>
            <p:xfrm>
              <a:off x="596517" y="1484784"/>
              <a:ext cx="8784979" cy="100811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20179"/>
                    <a:gridCol w="1584178"/>
                    <a:gridCol w="2016224"/>
                    <a:gridCol w="1728192"/>
                    <a:gridCol w="1836206"/>
                  </a:tblGrid>
                  <a:tr h="504056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hr-H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hr-HR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Matija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Ana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Ines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Filip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4056">
                    <a:tc v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4.67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>
                              <a:effectLst/>
                            </a:rPr>
                            <a:t>3.75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>
                              <a:effectLst/>
                            </a:rPr>
                            <a:t>3.50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3.50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5943793"/>
                  </p:ext>
                </p:extLst>
              </p:nvPr>
            </p:nvGraphicFramePr>
            <p:xfrm>
              <a:off x="596517" y="1484784"/>
              <a:ext cx="8784979" cy="100811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20179"/>
                    <a:gridCol w="1584178"/>
                    <a:gridCol w="2016224"/>
                    <a:gridCol w="1728192"/>
                    <a:gridCol w="1836206"/>
                  </a:tblGrid>
                  <a:tr h="504056">
                    <a:tc rowSpan="2"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376" t="-3030" r="-441729" b="-1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Matija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Ana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Ines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Filip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4056">
                    <a:tc v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4.67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>
                              <a:effectLst/>
                            </a:rPr>
                            <a:t>3.75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>
                              <a:effectLst/>
                            </a:rPr>
                            <a:t>3.50</a:t>
                          </a:r>
                          <a:endParaRPr lang="hr-HR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2400" dirty="0">
                              <a:effectLst/>
                            </a:rPr>
                            <a:t>3.50</a:t>
                          </a:r>
                          <a:endParaRPr lang="hr-HR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Rounded Rectangle 11"/>
          <p:cNvSpPr/>
          <p:nvPr/>
        </p:nvSpPr>
        <p:spPr bwMode="auto">
          <a:xfrm>
            <a:off x="3998999" y="2852936"/>
            <a:ext cx="1656184" cy="864096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83752" y="2852936"/>
            <a:ext cx="1656184" cy="864096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80892" y="1556792"/>
            <a:ext cx="1656184" cy="864096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360712" y="1574067"/>
            <a:ext cx="1274254" cy="864096"/>
          </a:xfrm>
          <a:prstGeom prst="roundRect">
            <a:avLst/>
          </a:prstGeom>
          <a:noFill/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833320" y="1556792"/>
            <a:ext cx="1357048" cy="864096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15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90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Društvene mreže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Društvene mreže</a:t>
            </a:r>
          </a:p>
          <a:p>
            <a:pPr lvl="1"/>
            <a:r>
              <a:rPr lang="hr-HR" dirty="0" smtClean="0"/>
              <a:t>web-usluge </a:t>
            </a:r>
            <a:r>
              <a:rPr lang="hr-HR" dirty="0"/>
              <a:t>koje </a:t>
            </a:r>
            <a:r>
              <a:rPr lang="hr-HR" dirty="0" smtClean="0"/>
              <a:t>povezuju korisnike na temelju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zajedničkog interesa</a:t>
            </a:r>
          </a:p>
          <a:p>
            <a:pPr lvl="1"/>
            <a:r>
              <a:rPr lang="hr-HR" dirty="0"/>
              <a:t>mjesto prikupljanja ciljanih informacija različitim </a:t>
            </a:r>
            <a:r>
              <a:rPr lang="hr-HR" dirty="0" smtClean="0"/>
              <a:t>pretplatama</a:t>
            </a:r>
          </a:p>
          <a:p>
            <a:r>
              <a:rPr lang="hr-HR" b="1" dirty="0" smtClean="0"/>
              <a:t>Općeprihvaćeno </a:t>
            </a:r>
            <a:r>
              <a:rPr lang="hr-HR" b="1" dirty="0"/>
              <a:t>sredstvo </a:t>
            </a:r>
            <a:r>
              <a:rPr lang="hr-HR" b="1" dirty="0" smtClean="0"/>
              <a:t>interakcije</a:t>
            </a:r>
          </a:p>
          <a:p>
            <a:pPr lvl="1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  <a:r>
              <a:rPr lang="hr-HR" dirty="0" smtClean="0"/>
              <a:t> odraslog </a:t>
            </a:r>
            <a:r>
              <a:rPr lang="hr-HR" dirty="0"/>
              <a:t>svjetskog </a:t>
            </a:r>
            <a:r>
              <a:rPr lang="hr-HR" dirty="0" smtClean="0"/>
              <a:t>stanovništva</a:t>
            </a:r>
          </a:p>
          <a:p>
            <a:pPr lvl="1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91%</a:t>
            </a:r>
            <a:r>
              <a:rPr lang="hr-HR" dirty="0" smtClean="0"/>
              <a:t> odraslog </a:t>
            </a:r>
            <a:r>
              <a:rPr lang="hr-HR" dirty="0"/>
              <a:t>stanovništva koji se koristi </a:t>
            </a:r>
            <a:r>
              <a:rPr lang="hr-HR" dirty="0" smtClean="0"/>
              <a:t>Internetom</a:t>
            </a:r>
          </a:p>
          <a:p>
            <a:pPr lvl="1"/>
            <a:r>
              <a:rPr lang="hr-HR" dirty="0" smtClean="0"/>
              <a:t>udio od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27% </a:t>
            </a:r>
            <a:r>
              <a:rPr lang="hr-HR" dirty="0" smtClean="0"/>
              <a:t>utrošenog vremena na Internetu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16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15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Društvene mreže (2)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230759"/>
              </p:ext>
            </p:extLst>
          </p:nvPr>
        </p:nvGraphicFramePr>
        <p:xfrm>
          <a:off x="742950" y="1524000"/>
          <a:ext cx="84201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5529064" y="2636912"/>
            <a:ext cx="2448272" cy="2016224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6249144" y="5733256"/>
            <a:ext cx="2232248" cy="432048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17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94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Društveni preporučitelj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/>
              <a:t>Novi proizvod</a:t>
            </a:r>
          </a:p>
          <a:p>
            <a:pPr lvl="1"/>
            <a:r>
              <a:rPr lang="hr-HR" sz="2000" dirty="0" smtClean="0"/>
              <a:t>Kada potrošač nema previše </a:t>
            </a:r>
            <a:r>
              <a:rPr lang="hr-HR" sz="2000" dirty="0"/>
              <a:t>informacija o kvaliteti </a:t>
            </a:r>
            <a:r>
              <a:rPr lang="hr-HR" sz="2000" dirty="0" smtClean="0"/>
              <a:t>savjetuje se prijateljima </a:t>
            </a:r>
            <a:r>
              <a:rPr lang="hr-HR" sz="2000" dirty="0"/>
              <a:t>u koje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povjerenja</a:t>
            </a:r>
          </a:p>
          <a:p>
            <a:r>
              <a:rPr lang="hr-HR" sz="2400" b="1" dirty="0" smtClean="0"/>
              <a:t>Preporuka </a:t>
            </a:r>
            <a:r>
              <a:rPr lang="hr-HR" sz="2400" b="1" dirty="0"/>
              <a:t>od </a:t>
            </a:r>
            <a:r>
              <a:rPr lang="hr-HR" sz="2400" b="1" dirty="0" smtClean="0"/>
              <a:t>prijatelja</a:t>
            </a:r>
          </a:p>
          <a:p>
            <a:pPr lvl="1"/>
            <a:r>
              <a:rPr lang="hr-HR" sz="2000" dirty="0"/>
              <a:t>ima tendenciju da se prihvati </a:t>
            </a:r>
            <a:r>
              <a:rPr lang="hr-HR" sz="2000" dirty="0" smtClean="0"/>
              <a:t>jer </a:t>
            </a:r>
            <a:r>
              <a:rPr lang="hr-HR" sz="2000" dirty="0"/>
              <a:t>je takva vrsta informacije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pouzdana</a:t>
            </a:r>
          </a:p>
          <a:p>
            <a:r>
              <a:rPr lang="hr-HR" sz="2400" dirty="0"/>
              <a:t>Postoje mnoge </a:t>
            </a:r>
            <a:r>
              <a:rPr lang="hr-HR" sz="2400" dirty="0" smtClean="0"/>
              <a:t>marketinške </a:t>
            </a:r>
            <a:r>
              <a:rPr lang="hr-HR" sz="2400" dirty="0"/>
              <a:t>strategije koje su iskoristile ovaj aspekt </a:t>
            </a:r>
            <a:r>
              <a:rPr lang="hr-HR" sz="2400" dirty="0" smtClean="0"/>
              <a:t>ljudske prirode (Hotmail)</a:t>
            </a:r>
          </a:p>
          <a:p>
            <a:r>
              <a:rPr lang="hr-HR" sz="2400" b="1" dirty="0" smtClean="0"/>
              <a:t>Društveni utjecaj</a:t>
            </a:r>
          </a:p>
          <a:p>
            <a:pPr lvl="1"/>
            <a:r>
              <a:rPr lang="hr-HR" sz="2000" dirty="0" smtClean="0"/>
              <a:t>ima ključnu </a:t>
            </a:r>
            <a:r>
              <a:rPr lang="hr-HR" sz="2000" dirty="0"/>
              <a:t>ulogu </a:t>
            </a:r>
            <a:r>
              <a:rPr lang="hr-HR" sz="2000" dirty="0" smtClean="0"/>
              <a:t>kod korištenja </a:t>
            </a:r>
            <a:r>
              <a:rPr lang="hr-HR" sz="2000" dirty="0"/>
              <a:t>neke usluge ili kupnje nekog </a:t>
            </a:r>
            <a:r>
              <a:rPr lang="hr-HR" sz="2000" dirty="0" smtClean="0"/>
              <a:t>proizvoda (</a:t>
            </a:r>
            <a:r>
              <a:rPr lang="hr-H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iPhone</a:t>
            </a:r>
            <a:r>
              <a:rPr lang="hr-HR" sz="20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18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78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Društveni </a:t>
            </a:r>
            <a:r>
              <a:rPr lang="hr-HR" dirty="0" smtClean="0"/>
              <a:t>preporučitelj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Izvori podataka</a:t>
            </a:r>
          </a:p>
          <a:p>
            <a:pPr lvl="1"/>
            <a:r>
              <a:rPr lang="hr-HR" dirty="0" smtClean="0"/>
              <a:t>Društvene mreže generalne upotrebe</a:t>
            </a:r>
          </a:p>
          <a:p>
            <a:pPr lvl="2"/>
            <a:r>
              <a:rPr lang="hr-HR" dirty="0" smtClean="0"/>
              <a:t>Facebook, </a:t>
            </a:r>
            <a:r>
              <a:rPr lang="hr-HR" dirty="0" err="1" smtClean="0"/>
              <a:t>Twitter</a:t>
            </a:r>
            <a:r>
              <a:rPr lang="hr-HR" dirty="0" smtClean="0"/>
              <a:t>, </a:t>
            </a:r>
            <a:r>
              <a:rPr lang="hr-HR" dirty="0" err="1" smtClean="0"/>
              <a:t>MySpace</a:t>
            </a:r>
            <a:endParaRPr lang="hr-HR" dirty="0" smtClean="0"/>
          </a:p>
          <a:p>
            <a:pPr lvl="1"/>
            <a:r>
              <a:rPr lang="hr-HR" dirty="0"/>
              <a:t>Društvene mreže </a:t>
            </a:r>
            <a:r>
              <a:rPr lang="hr-HR" dirty="0" smtClean="0"/>
              <a:t>specijalizirane upotrebe</a:t>
            </a:r>
            <a:endParaRPr lang="hr-HR" dirty="0"/>
          </a:p>
          <a:p>
            <a:pPr lvl="2"/>
            <a:r>
              <a:rPr lang="hr-HR" dirty="0" err="1" smtClean="0"/>
              <a:t>LinkedIn</a:t>
            </a:r>
            <a:endParaRPr lang="hr-HR" dirty="0" smtClean="0"/>
          </a:p>
          <a:p>
            <a:pPr lvl="1"/>
            <a:r>
              <a:rPr lang="hr-HR" dirty="0" smtClean="0"/>
              <a:t>Preporuka članaka</a:t>
            </a:r>
          </a:p>
          <a:p>
            <a:pPr lvl="2"/>
            <a:r>
              <a:rPr lang="hr-HR" dirty="0" smtClean="0"/>
              <a:t>Integracija društvene komponente na portale</a:t>
            </a:r>
          </a:p>
          <a:p>
            <a:pPr lvl="1"/>
            <a:r>
              <a:rPr lang="hr-HR" dirty="0" smtClean="0"/>
              <a:t>Preporuka filmova</a:t>
            </a:r>
          </a:p>
          <a:p>
            <a:pPr lvl="2"/>
            <a:r>
              <a:rPr lang="hr-HR" dirty="0" err="1" smtClean="0"/>
              <a:t>IMDb</a:t>
            </a:r>
            <a:r>
              <a:rPr lang="hr-HR" dirty="0" smtClean="0"/>
              <a:t>, </a:t>
            </a:r>
            <a:r>
              <a:rPr lang="hr-HR" dirty="0" err="1" smtClean="0"/>
              <a:t>TMDb</a:t>
            </a:r>
            <a:r>
              <a:rPr lang="hr-HR" dirty="0" smtClean="0"/>
              <a:t>, </a:t>
            </a:r>
            <a:r>
              <a:rPr lang="hr-HR" dirty="0" err="1"/>
              <a:t>Rotten</a:t>
            </a:r>
            <a:r>
              <a:rPr lang="hr-HR" dirty="0"/>
              <a:t> </a:t>
            </a:r>
            <a:r>
              <a:rPr lang="hr-HR" dirty="0" err="1" smtClean="0"/>
              <a:t>Tomatoes</a:t>
            </a:r>
            <a:r>
              <a:rPr lang="hr-HR" dirty="0" smtClean="0"/>
              <a:t>, </a:t>
            </a:r>
            <a:r>
              <a:rPr lang="hr-HR" dirty="0" err="1" smtClean="0"/>
              <a:t>YouTube</a:t>
            </a:r>
            <a:endParaRPr lang="hr-HR" dirty="0" smtClean="0"/>
          </a:p>
          <a:p>
            <a:pPr lvl="1"/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19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88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Sadržaj</a:t>
            </a:r>
            <a:endParaRPr lang="hr-H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smtClean="0">
                <a:latin typeface="Calibri" pitchFamily="34" charset="0"/>
              </a:rPr>
              <a:t>Uvod</a:t>
            </a:r>
          </a:p>
          <a:p>
            <a:r>
              <a:rPr lang="hr-HR" dirty="0">
                <a:latin typeface="Calibri" pitchFamily="34" charset="0"/>
              </a:rPr>
              <a:t>Arhitektura </a:t>
            </a:r>
            <a:r>
              <a:rPr lang="hr-HR" dirty="0" err="1">
                <a:latin typeface="Calibri" pitchFamily="34" charset="0"/>
              </a:rPr>
              <a:t>preporučiteljskog</a:t>
            </a:r>
            <a:r>
              <a:rPr lang="hr-HR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sustava</a:t>
            </a:r>
          </a:p>
          <a:p>
            <a:r>
              <a:rPr lang="hr-HR" dirty="0" err="1">
                <a:latin typeface="Calibri" pitchFamily="34" charset="0"/>
              </a:rPr>
              <a:t>Preporučiteljski</a:t>
            </a:r>
            <a:r>
              <a:rPr lang="hr-HR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sustavi</a:t>
            </a:r>
          </a:p>
          <a:p>
            <a:pPr lvl="1"/>
            <a:r>
              <a:rPr lang="hr-HR" dirty="0">
                <a:latin typeface="Calibri" pitchFamily="34" charset="0"/>
              </a:rPr>
              <a:t>Preporučitelji temeljeni na </a:t>
            </a:r>
            <a:r>
              <a:rPr lang="hr-HR" dirty="0" smtClean="0">
                <a:latin typeface="Calibri" pitchFamily="34" charset="0"/>
              </a:rPr>
              <a:t>sadržaju</a:t>
            </a:r>
          </a:p>
          <a:p>
            <a:pPr lvl="1"/>
            <a:r>
              <a:rPr lang="hr-HR" dirty="0">
                <a:latin typeface="Calibri" pitchFamily="34" charset="0"/>
              </a:rPr>
              <a:t>Preporučitelji temeljeni na </a:t>
            </a:r>
            <a:r>
              <a:rPr lang="hr-HR" dirty="0" smtClean="0">
                <a:latin typeface="Calibri" pitchFamily="34" charset="0"/>
              </a:rPr>
              <a:t>suradnji</a:t>
            </a:r>
          </a:p>
          <a:p>
            <a:r>
              <a:rPr lang="hr-HR" dirty="0">
                <a:latin typeface="Calibri" pitchFamily="34" charset="0"/>
              </a:rPr>
              <a:t>Društvene </a:t>
            </a:r>
            <a:r>
              <a:rPr lang="hr-HR" dirty="0" smtClean="0">
                <a:latin typeface="Calibri" pitchFamily="34" charset="0"/>
              </a:rPr>
              <a:t>mreže</a:t>
            </a:r>
          </a:p>
          <a:p>
            <a:r>
              <a:rPr lang="hr-HR" dirty="0">
                <a:latin typeface="Calibri" pitchFamily="34" charset="0"/>
              </a:rPr>
              <a:t>Društveni </a:t>
            </a:r>
            <a:r>
              <a:rPr lang="hr-HR" dirty="0" smtClean="0">
                <a:latin typeface="Calibri" pitchFamily="34" charset="0"/>
              </a:rPr>
              <a:t>preporučitelj</a:t>
            </a:r>
          </a:p>
          <a:p>
            <a:r>
              <a:rPr lang="hr-HR" dirty="0">
                <a:latin typeface="Calibri" pitchFamily="34" charset="0"/>
              </a:rPr>
              <a:t>Izazovi u istraživanju</a:t>
            </a:r>
            <a:endParaRPr lang="hr-HR" dirty="0" smtClean="0">
              <a:latin typeface="Calibri" pitchFamily="34" charset="0"/>
            </a:endParaRPr>
          </a:p>
          <a:p>
            <a:endParaRPr lang="hr-HR" dirty="0">
              <a:latin typeface="Calibri" pitchFamily="34" charset="0"/>
            </a:endParaRPr>
          </a:p>
          <a:p>
            <a:endParaRPr lang="en-GB" noProof="0" dirty="0" smtClean="0">
              <a:latin typeface="Calibri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2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3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0"/>
            <a:ext cx="8673633" cy="1143000"/>
          </a:xfrm>
        </p:spPr>
        <p:txBody>
          <a:bodyPr/>
          <a:lstStyle/>
          <a:p>
            <a:r>
              <a:rPr lang="hr-HR" dirty="0"/>
              <a:t>Društveni </a:t>
            </a:r>
            <a:r>
              <a:rPr lang="hr-HR" dirty="0" smtClean="0"/>
              <a:t>preporučitelj – preporuka filmova (1)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57698" name="Picture 2" descr="E:\dropbox fer\Dropbox\FER_kvalifikacijski_ispit_2013\Prezentacija\slike\imdb prof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484784"/>
            <a:ext cx="6411913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699" name="Picture 3" descr="E:\dropbox fer\Dropbox\FER_kvalifikacijski_ispit_2013\Prezentacija\slike\imdb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3604096"/>
            <a:ext cx="3762801" cy="13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20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33120" y="3861048"/>
            <a:ext cx="1656184" cy="216024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99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8583240" cy="1143000"/>
          </a:xfrm>
        </p:spPr>
        <p:txBody>
          <a:bodyPr/>
          <a:lstStyle/>
          <a:p>
            <a:r>
              <a:rPr lang="hr-HR" dirty="0"/>
              <a:t>Društveni </a:t>
            </a:r>
            <a:r>
              <a:rPr lang="hr-HR" dirty="0" smtClean="0"/>
              <a:t>preporučitelj – preporuka filmova (2)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3" name="Picture 2" descr="E:\dropbox fer\Dropbox\FER_kvalifikacijski_ispit_2013\Prezentacija\slike\sf_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3140968"/>
            <a:ext cx="88326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dropbox fer\Dropbox\FER_kvalifikacijski_ispit_2013\Prezentacija\slike\Rotten_Tomatoes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1901130"/>
            <a:ext cx="38100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21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32720" y="5301208"/>
            <a:ext cx="6696744" cy="432048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76736" y="3645024"/>
            <a:ext cx="1872208" cy="1512168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85248" y="3645024"/>
            <a:ext cx="1872208" cy="1512168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20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0"/>
            <a:ext cx="8620713" cy="1143000"/>
          </a:xfrm>
        </p:spPr>
        <p:txBody>
          <a:bodyPr/>
          <a:lstStyle/>
          <a:p>
            <a:r>
              <a:rPr lang="hr-HR" dirty="0"/>
              <a:t>Društveni </a:t>
            </a:r>
            <a:r>
              <a:rPr lang="hr-HR" dirty="0" smtClean="0"/>
              <a:t>preporučitelj – preporuka filmova (3)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60770" name="Picture 2" descr="E:\dropbox fer\Dropbox\FER_kvalifikacijski_ispit_2013\Prezentacija\slike\youtube-for-ios-app-icon-full-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1" y="1744253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81914"/>
              </p:ext>
            </p:extLst>
          </p:nvPr>
        </p:nvGraphicFramePr>
        <p:xfrm>
          <a:off x="5889104" y="3653959"/>
          <a:ext cx="3240360" cy="1108710"/>
        </p:xfrm>
        <a:graphic>
          <a:graphicData uri="http://schemas.openxmlformats.org/drawingml/2006/table">
            <a:tbl>
              <a:tblPr/>
              <a:tblGrid>
                <a:gridCol w="1836204"/>
                <a:gridCol w="1404156"/>
              </a:tblGrid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hr-HR" dirty="0" err="1">
                          <a:effectLst/>
                        </a:rPr>
                        <a:t>Share</a:t>
                      </a:r>
                      <a:r>
                        <a:rPr lang="hr-HR" dirty="0">
                          <a:effectLst/>
                        </a:rPr>
                        <a:t> </a:t>
                      </a:r>
                      <a:r>
                        <a:rPr lang="hr-HR" dirty="0" err="1">
                          <a:effectLst/>
                        </a:rPr>
                        <a:t>count</a:t>
                      </a:r>
                      <a:endParaRPr lang="hr-HR" dirty="0"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mtClean="0">
                          <a:effectLst/>
                        </a:rPr>
                        <a:t>29 502 </a:t>
                      </a:r>
                      <a:endParaRPr lang="hr-HR" dirty="0"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hr-HR">
                          <a:effectLst/>
                        </a:rPr>
                        <a:t>Like count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11 812</a:t>
                      </a:r>
                      <a:endParaRPr lang="hr-HR" dirty="0"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hr-HR" dirty="0" err="1">
                          <a:effectLst/>
                        </a:rPr>
                        <a:t>Comment</a:t>
                      </a:r>
                      <a:r>
                        <a:rPr lang="hr-HR" dirty="0">
                          <a:effectLst/>
                        </a:rPr>
                        <a:t> </a:t>
                      </a:r>
                      <a:r>
                        <a:rPr lang="hr-HR" dirty="0" err="1">
                          <a:effectLst/>
                        </a:rPr>
                        <a:t>count</a:t>
                      </a:r>
                      <a:endParaRPr lang="hr-HR" dirty="0"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mtClean="0">
                          <a:effectLst/>
                        </a:rPr>
                        <a:t>11 901</a:t>
                      </a:r>
                      <a:endParaRPr lang="hr-HR" dirty="0"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0772" name="Picture 4" descr="E:\dropbox fer\Dropbox\FER_kvalifikacijski_ispit_2013\Prezentacija\slike\safe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1628800"/>
            <a:ext cx="38862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3" name="Picture 5" descr="E:\dropbox fer\Dropbox\FER_kvalifikacijski_ispit_2013\Prezentacija\slike\Facebook-logo-ICON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57" y="149222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4" name="Picture 6" descr="E:\dropbox fer\Dropbox\FER_kvalifikacijski_ispit_2013\Prezentacija\slike\youtub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1" y="4536614"/>
            <a:ext cx="2592288" cy="9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512" y="361328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Trailer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filma: Safe </a:t>
            </a:r>
            <a:r>
              <a:rPr lang="hr-HR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</a:t>
            </a: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(2012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800" b="1" dirty="0">
                <a:solidFill>
                  <a:srgbClr val="000099"/>
                </a:solidFill>
                <a:hlinkClick r:id="rId6"/>
              </a:rPr>
              <a:t>http://www.youtube.com/</a:t>
            </a:r>
            <a:r>
              <a:rPr lang="hr-HR" sz="1800" b="1" dirty="0" err="1">
                <a:solidFill>
                  <a:srgbClr val="000099"/>
                </a:solidFill>
                <a:hlinkClick r:id="rId6"/>
              </a:rPr>
              <a:t>watch</a:t>
            </a:r>
            <a:r>
              <a:rPr lang="hr-HR" sz="1800" b="1" dirty="0">
                <a:solidFill>
                  <a:srgbClr val="000099"/>
                </a:solidFill>
                <a:hlinkClick r:id="rId6"/>
              </a:rPr>
              <a:t>?v=1IfQY4fNcnw</a:t>
            </a:r>
            <a:endParaRPr lang="hr-HR" sz="18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22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37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Društveni </a:t>
            </a:r>
            <a:r>
              <a:rPr lang="hr-HR" dirty="0" smtClean="0"/>
              <a:t>preporučitelj – preporuka članaka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004" y="1340768"/>
            <a:ext cx="63246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23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46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Društveni preporučitelj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5722218" cy="4648200"/>
          </a:xfrm>
        </p:spPr>
        <p:txBody>
          <a:bodyPr/>
          <a:lstStyle/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Istraživanje povjerenja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društvenim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mrežama</a:t>
            </a:r>
          </a:p>
          <a:p>
            <a:pPr lvl="1"/>
            <a:r>
              <a:rPr lang="hr-HR" sz="2000" dirty="0" smtClean="0"/>
              <a:t>Facebook - generiranje liste </a:t>
            </a:r>
            <a:r>
              <a:rPr lang="hr-HR" sz="2000" dirty="0"/>
              <a:t>najbližih </a:t>
            </a:r>
            <a:r>
              <a:rPr lang="hr-HR" sz="2000" dirty="0" smtClean="0"/>
              <a:t>prijatelja na temelju interakcije</a:t>
            </a:r>
          </a:p>
          <a:p>
            <a:pPr lvl="1"/>
            <a:r>
              <a:rPr lang="vi-VN" sz="2000" dirty="0" smtClean="0"/>
              <a:t>Ideja</a:t>
            </a:r>
            <a:r>
              <a:rPr lang="hr-HR" sz="2000" dirty="0" smtClean="0"/>
              <a:t>: </a:t>
            </a:r>
            <a:r>
              <a:rPr lang="vi-VN" sz="2000" dirty="0" smtClean="0"/>
              <a:t>transformacij</a:t>
            </a:r>
            <a:r>
              <a:rPr lang="hr-HR" sz="2000" dirty="0" smtClean="0"/>
              <a:t>a</a:t>
            </a:r>
            <a:r>
              <a:rPr lang="vi-VN" sz="2000" dirty="0" smtClean="0"/>
              <a:t> </a:t>
            </a:r>
            <a:r>
              <a:rPr lang="vi-VN" sz="2000" dirty="0"/>
              <a:t>diskretne </a:t>
            </a:r>
            <a:r>
              <a:rPr lang="vi-VN" sz="2000" dirty="0" smtClean="0"/>
              <a:t>veze </a:t>
            </a:r>
            <a:r>
              <a:rPr lang="vi-VN" sz="2000" dirty="0"/>
              <a:t>u kontinuirane težinske </a:t>
            </a:r>
            <a:r>
              <a:rPr lang="vi-VN" sz="2000" dirty="0" smtClean="0"/>
              <a:t>veze</a:t>
            </a:r>
            <a:endParaRPr lang="hr-HR" sz="2000" dirty="0" smtClean="0"/>
          </a:p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Unapređenje organizacije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multinacionalnoj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kompaniji</a:t>
            </a:r>
          </a:p>
          <a:p>
            <a:pPr lvl="1"/>
            <a:r>
              <a:rPr lang="hr-HR" sz="2000" dirty="0"/>
              <a:t>Analiza elektroničke pošte, telefonskih poziva i </a:t>
            </a:r>
            <a:r>
              <a:rPr lang="hr-HR" sz="2000" dirty="0" err="1"/>
              <a:t>stvarnovremenskih</a:t>
            </a:r>
            <a:r>
              <a:rPr lang="hr-HR" sz="2000" dirty="0"/>
              <a:t> </a:t>
            </a:r>
            <a:r>
              <a:rPr lang="hr-HR" sz="2000" dirty="0" smtClean="0"/>
              <a:t>poruka</a:t>
            </a:r>
          </a:p>
          <a:p>
            <a:pPr lvl="1"/>
            <a:r>
              <a:rPr lang="hr-HR" sz="2000" dirty="0" smtClean="0"/>
              <a:t>Detekcija važnih čvorova i grupa, organizacija </a:t>
            </a:r>
            <a:r>
              <a:rPr lang="hr-HR" sz="2000" dirty="0" err="1" smtClean="0"/>
              <a:t>projetaka</a:t>
            </a:r>
            <a:endParaRPr lang="hr-H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2060848"/>
            <a:ext cx="3195828" cy="349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24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71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U radu su opisane dvije glavne skupine </a:t>
            </a:r>
            <a:r>
              <a:rPr lang="hr-HR" sz="2400" dirty="0" err="1"/>
              <a:t>preporučiteljskih</a:t>
            </a:r>
            <a:r>
              <a:rPr lang="hr-HR" sz="2400" dirty="0"/>
              <a:t> sustava:</a:t>
            </a:r>
          </a:p>
          <a:p>
            <a:pPr lvl="1"/>
            <a:r>
              <a:rPr lang="hr-HR" sz="2000" dirty="0"/>
              <a:t>preporučitelji temeljeni na sadržaju </a:t>
            </a:r>
            <a:r>
              <a:rPr lang="hr-HR" sz="2000" dirty="0" smtClean="0"/>
              <a:t>i</a:t>
            </a:r>
            <a:endParaRPr lang="hr-HR" sz="2000" dirty="0"/>
          </a:p>
          <a:p>
            <a:pPr lvl="1"/>
            <a:r>
              <a:rPr lang="hr-HR" sz="2000" dirty="0"/>
              <a:t>preporučitelji temeljeni na suradnji</a:t>
            </a:r>
          </a:p>
          <a:p>
            <a:r>
              <a:rPr lang="hr-HR" sz="2400" dirty="0"/>
              <a:t>U vidu poboljšanja </a:t>
            </a:r>
            <a:r>
              <a:rPr lang="hr-HR" sz="2400" dirty="0" err="1"/>
              <a:t>preporučiteljskih</a:t>
            </a:r>
            <a:r>
              <a:rPr lang="hr-HR" sz="2400" dirty="0"/>
              <a:t> </a:t>
            </a:r>
            <a:r>
              <a:rPr lang="hr-HR" sz="2400" dirty="0" smtClean="0"/>
              <a:t>sustava</a:t>
            </a:r>
          </a:p>
          <a:p>
            <a:pPr lvl="1"/>
            <a:r>
              <a:rPr lang="hr-HR" sz="2000" dirty="0" smtClean="0"/>
              <a:t>uveden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koncept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društvenog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konteksta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25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44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400" dirty="0" smtClean="0"/>
              <a:t>Društvene mreže</a:t>
            </a:r>
            <a:endParaRPr lang="hr-HR" sz="2400" dirty="0" smtClean="0"/>
          </a:p>
          <a:p>
            <a:pPr lvl="1"/>
            <a:r>
              <a:rPr lang="pl-PL" sz="2000" dirty="0"/>
              <a:t>najpopularnijih usluga na internetskoj infrastrukturi</a:t>
            </a:r>
            <a:endParaRPr lang="hr-HR" sz="2000" dirty="0" smtClean="0"/>
          </a:p>
          <a:p>
            <a:pPr lvl="1"/>
            <a:r>
              <a:rPr lang="hr-HR" sz="2000" dirty="0"/>
              <a:t>općeprihvaćeno sredstvo interakcije</a:t>
            </a:r>
          </a:p>
          <a:p>
            <a:pPr lvl="1"/>
            <a:r>
              <a:rPr lang="hr-HR" sz="2000" dirty="0" smtClean="0"/>
              <a:t>korisnici generiraju</a:t>
            </a:r>
            <a:r>
              <a:rPr lang="vi-VN" sz="2000" dirty="0" smtClean="0"/>
              <a:t> </a:t>
            </a:r>
            <a:r>
              <a:rPr lang="vi-VN" sz="2000" dirty="0"/>
              <a:t>veliku količinu </a:t>
            </a:r>
            <a:r>
              <a:rPr lang="vi-VN" sz="2000" dirty="0" smtClean="0"/>
              <a:t>podataka</a:t>
            </a:r>
            <a:endParaRPr lang="hr-HR" sz="2000" dirty="0" smtClean="0"/>
          </a:p>
          <a:p>
            <a:pPr lvl="1"/>
            <a:r>
              <a:rPr lang="vi-VN" sz="2000" dirty="0" smtClean="0"/>
              <a:t>međusobni </a:t>
            </a:r>
            <a:r>
              <a:rPr lang="vi-VN" sz="2000" dirty="0"/>
              <a:t>odnos i </a:t>
            </a:r>
            <a:r>
              <a:rPr lang="vi-VN" sz="2000" b="1" dirty="0"/>
              <a:t>interakcije </a:t>
            </a:r>
            <a:r>
              <a:rPr lang="vi-VN" sz="2000" b="1" dirty="0" smtClean="0"/>
              <a:t>korisnika</a:t>
            </a:r>
            <a:endParaRPr lang="hr-HR" sz="2000" b="1" dirty="0" smtClean="0"/>
          </a:p>
          <a:p>
            <a:pPr lvl="1"/>
            <a:r>
              <a:rPr lang="hr-HR" sz="2000" dirty="0" smtClean="0"/>
              <a:t>mogućnost </a:t>
            </a:r>
            <a:r>
              <a:rPr lang="hr-HR" sz="2000" b="1" dirty="0" smtClean="0"/>
              <a:t>identifikacije </a:t>
            </a:r>
            <a:r>
              <a:rPr lang="vi-VN" sz="2000" b="1" dirty="0" smtClean="0"/>
              <a:t>preferencije</a:t>
            </a:r>
            <a:r>
              <a:rPr lang="vi-VN" sz="2000" dirty="0" smtClean="0"/>
              <a:t> </a:t>
            </a:r>
            <a:r>
              <a:rPr lang="vi-VN" sz="2000" dirty="0"/>
              <a:t>korisnika za određenu vrstu </a:t>
            </a:r>
            <a:r>
              <a:rPr lang="vi-VN" sz="2000" dirty="0" smtClean="0"/>
              <a:t>sadržaja</a:t>
            </a:r>
            <a:endParaRPr lang="hr-HR" sz="2000" dirty="0" smtClean="0"/>
          </a:p>
          <a:p>
            <a:r>
              <a:rPr lang="hr-HR" sz="2400" dirty="0" smtClean="0"/>
              <a:t>Društvena preporuka - </a:t>
            </a: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personaliziran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informacij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000" dirty="0" smtClean="0"/>
              <a:t>preporuke </a:t>
            </a:r>
            <a:r>
              <a:rPr lang="vi-VN" sz="2000" dirty="0" smtClean="0"/>
              <a:t>na </a:t>
            </a:r>
            <a:r>
              <a:rPr lang="vi-VN" sz="2000" dirty="0"/>
              <a:t>temelju ponašanja </a:t>
            </a:r>
            <a:r>
              <a:rPr lang="vi-VN" sz="2000" dirty="0" smtClean="0"/>
              <a:t>korisnika </a:t>
            </a:r>
            <a:r>
              <a:rPr lang="vi-VN" sz="2000" dirty="0"/>
              <a:t>i njegove interakcije s okružjem</a:t>
            </a:r>
            <a:endParaRPr lang="hr-HR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26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14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(3)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340768"/>
            <a:ext cx="9289032" cy="4831432"/>
          </a:xfrm>
        </p:spPr>
        <p:txBody>
          <a:bodyPr/>
          <a:lstStyle/>
          <a:p>
            <a:r>
              <a:rPr lang="vi-VN" sz="2400" dirty="0"/>
              <a:t>Integracija društvenog konteksta u preporučiteljske sustave ima </a:t>
            </a:r>
            <a:r>
              <a:rPr lang="vi-VN" sz="2400" dirty="0" smtClean="0"/>
              <a:t>pozitiv</a:t>
            </a:r>
            <a:r>
              <a:rPr lang="hr-HR" sz="2400" dirty="0" err="1" smtClean="0"/>
              <a:t>an</a:t>
            </a:r>
            <a:r>
              <a:rPr lang="vi-VN" sz="2400" dirty="0" smtClean="0"/>
              <a:t> </a:t>
            </a:r>
            <a:r>
              <a:rPr lang="vi-VN" sz="2400" dirty="0"/>
              <a:t>efekt na njihovo </a:t>
            </a:r>
            <a:r>
              <a:rPr lang="vi-VN" sz="2400" dirty="0" smtClean="0"/>
              <a:t>funkcioniranje</a:t>
            </a:r>
            <a:endParaRPr lang="hr-H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Poboljšanje točnosti predviđanja</a:t>
            </a:r>
          </a:p>
          <a:p>
            <a:pPr marL="914400" lvl="1" indent="-514350"/>
            <a:r>
              <a:rPr lang="vi-VN" sz="2000" dirty="0" smtClean="0"/>
              <a:t>dodatne </a:t>
            </a:r>
            <a:r>
              <a:rPr lang="vi-VN" sz="2000" dirty="0"/>
              <a:t>informacije o korisnicima i njihovim prijateljima olakšavaju razumijevanje ponašanja korisnika i njihovih </a:t>
            </a:r>
            <a:r>
              <a:rPr lang="vi-VN" sz="2000" dirty="0" smtClean="0"/>
              <a:t>ocjena</a:t>
            </a:r>
            <a:endParaRPr lang="hr-HR" sz="20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nformacij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prijateljima iz društvenih mreža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/>
            <a:r>
              <a:rPr lang="vi-VN" sz="2000" dirty="0"/>
              <a:t>više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nije nužno pronaći slične korisnike mjerenjem sličnosti </a:t>
            </a:r>
            <a:r>
              <a:rPr lang="vi-VN" sz="2000" dirty="0"/>
              <a:t>jer činjenica da su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 korisnika prijatelji </a:t>
            </a:r>
            <a:r>
              <a:rPr lang="vi-VN" sz="2000" dirty="0"/>
              <a:t>već ukazuje samo po sebi da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imaju nešto zajedničko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Izbjegavamo problema hladnog starta</a:t>
            </a:r>
          </a:p>
          <a:p>
            <a:pPr marL="914400" lvl="1" indent="-514350"/>
            <a:r>
              <a:rPr lang="fi-FI" sz="2000" dirty="0"/>
              <a:t>iako korisnik nema nikakve aktivnosti u </a:t>
            </a:r>
            <a:r>
              <a:rPr lang="fi-FI" sz="2000" dirty="0" smtClean="0"/>
              <a:t>prošlosti</a:t>
            </a:r>
            <a:r>
              <a:rPr lang="hr-HR" sz="2000" dirty="0"/>
              <a:t> možemo izračunati preporuke temeljene na preferencijama njegovih prijatelja</a:t>
            </a:r>
            <a:endParaRPr lang="hr-HR" sz="2000" dirty="0" smtClean="0"/>
          </a:p>
          <a:p>
            <a:pPr marL="914400" lvl="1" indent="-514350">
              <a:buFont typeface="+mj-lt"/>
              <a:buAutoNum type="arabicPeriod" startAt="3"/>
            </a:pP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27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00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Izazovi u istraživanju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dostupni podaci </a:t>
            </a:r>
            <a:r>
              <a:rPr lang="hr-HR" sz="2400" dirty="0"/>
              <a:t>o korisnicima i njihovim ponašanjima na </a:t>
            </a:r>
            <a:r>
              <a:rPr lang="hr-HR" sz="2400" dirty="0" smtClean="0"/>
              <a:t>Internetu</a:t>
            </a:r>
            <a:endParaRPr lang="hr-HR" sz="2400" dirty="0"/>
          </a:p>
          <a:p>
            <a:r>
              <a:rPr lang="hr-HR" sz="2400" dirty="0" smtClean="0"/>
              <a:t>Problemi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velike količine podataka </a:t>
            </a:r>
            <a:r>
              <a:rPr lang="hr-HR" sz="2400" dirty="0"/>
              <a:t>(engl. </a:t>
            </a:r>
            <a:r>
              <a:rPr lang="hr-HR" sz="2400" i="1" dirty="0" err="1"/>
              <a:t>big</a:t>
            </a:r>
            <a:r>
              <a:rPr lang="hr-HR" sz="2400" i="1" dirty="0"/>
              <a:t> </a:t>
            </a:r>
            <a:r>
              <a:rPr lang="hr-HR" sz="2400" i="1" dirty="0" err="1"/>
              <a:t>data</a:t>
            </a:r>
            <a:r>
              <a:rPr lang="hr-HR" sz="2400" dirty="0"/>
              <a:t>) te pojava i korištenje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novih tehnologija </a:t>
            </a:r>
            <a:r>
              <a:rPr lang="hr-HR" sz="2400" dirty="0"/>
              <a:t>za njihovu obradu (ne-SQL baze podataka, engl. </a:t>
            </a:r>
            <a:r>
              <a:rPr lang="hr-HR" sz="2400" i="1" dirty="0"/>
              <a:t>No-SQL</a:t>
            </a:r>
            <a:r>
              <a:rPr lang="hr-HR" sz="2400" dirty="0" smtClean="0"/>
              <a:t>)</a:t>
            </a:r>
            <a:endParaRPr lang="hr-HR" sz="2400" dirty="0"/>
          </a:p>
          <a:p>
            <a:r>
              <a:rPr lang="hr-HR" sz="2400" dirty="0" smtClean="0"/>
              <a:t>Primjena </a:t>
            </a:r>
            <a:r>
              <a:rPr lang="hr-HR" sz="2400" dirty="0"/>
              <a:t>različitih matematičkih i statističkih modela za izračunavanje </a:t>
            </a:r>
            <a:r>
              <a:rPr lang="hr-HR" sz="2400" dirty="0" smtClean="0"/>
              <a:t>preporuka</a:t>
            </a:r>
          </a:p>
          <a:p>
            <a:r>
              <a:rPr lang="hr-HR" sz="2400" dirty="0" smtClean="0"/>
              <a:t>Primjena u poslovnom svijetu</a:t>
            </a:r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28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62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Dodatak (1)</a:t>
            </a:r>
            <a:endParaRPr lang="hr-H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29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64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524000"/>
            <a:ext cx="7056784" cy="4648200"/>
          </a:xfrm>
        </p:spPr>
        <p:txBody>
          <a:bodyPr/>
          <a:lstStyle/>
          <a:p>
            <a:r>
              <a:rPr lang="hr-HR" sz="2400" b="1" dirty="0"/>
              <a:t>Suvremeni način </a:t>
            </a:r>
            <a:r>
              <a:rPr lang="hr-HR" sz="2400" b="1" dirty="0" smtClean="0"/>
              <a:t>života</a:t>
            </a:r>
          </a:p>
          <a:p>
            <a:pPr lvl="1"/>
            <a:r>
              <a:rPr lang="hr-HR" sz="2000" dirty="0" smtClean="0"/>
              <a:t>ogromna količina </a:t>
            </a:r>
            <a:r>
              <a:rPr lang="hr-HR" sz="2000" dirty="0"/>
              <a:t>dostupnih podataka </a:t>
            </a:r>
            <a:r>
              <a:rPr lang="hr-HR" sz="2000" dirty="0" smtClean="0"/>
              <a:t>(</a:t>
            </a:r>
            <a:r>
              <a:rPr lang="hr-HR" sz="2000" dirty="0"/>
              <a:t>eksponencijalni </a:t>
            </a:r>
            <a:r>
              <a:rPr lang="hr-HR" sz="2000" dirty="0" smtClean="0"/>
              <a:t>rast, „</a:t>
            </a:r>
            <a:r>
              <a:rPr lang="hr-HR" sz="2000" i="1" dirty="0" err="1" smtClean="0"/>
              <a:t>big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data</a:t>
            </a:r>
            <a:r>
              <a:rPr lang="hr-HR" sz="2000" dirty="0" smtClean="0"/>
              <a:t>”)</a:t>
            </a:r>
          </a:p>
          <a:p>
            <a:pPr lvl="1"/>
            <a:r>
              <a:rPr lang="hr-HR" sz="2000" dirty="0" smtClean="0"/>
              <a:t>potreba </a:t>
            </a:r>
            <a:r>
              <a:rPr lang="hr-HR" sz="2000" dirty="0"/>
              <a:t>za što vremenski efikasnije, preciznije i personalizirano prikupljanje potrebnih </a:t>
            </a:r>
            <a:r>
              <a:rPr lang="hr-HR" sz="2000" dirty="0" smtClean="0"/>
              <a:t>podataka</a:t>
            </a:r>
          </a:p>
          <a:p>
            <a:r>
              <a:rPr lang="hr-HR" sz="2400" b="1" dirty="0" smtClean="0"/>
              <a:t>Rješenje: </a:t>
            </a:r>
            <a:r>
              <a:rPr lang="hr-HR" sz="2400" b="1" dirty="0" err="1" smtClean="0"/>
              <a:t>preporučiteljski</a:t>
            </a:r>
            <a:r>
              <a:rPr lang="hr-HR" sz="2400" b="1" dirty="0" smtClean="0"/>
              <a:t> sustavi</a:t>
            </a:r>
          </a:p>
          <a:p>
            <a:pPr lvl="1"/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analiziraju</a:t>
            </a:r>
            <a:r>
              <a:rPr lang="hr-HR" sz="2000" dirty="0" smtClean="0"/>
              <a:t> </a:t>
            </a:r>
            <a:r>
              <a:rPr lang="hr-HR" sz="2000" dirty="0"/>
              <a:t>cjelokupni dostupni sadržaj i do korisnika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filtriraju većinu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sadržaja</a:t>
            </a:r>
          </a:p>
          <a:p>
            <a:pPr lvl="1"/>
            <a:r>
              <a:rPr lang="hr-HR" sz="2000" dirty="0" smtClean="0"/>
              <a:t>programska </a:t>
            </a:r>
            <a:r>
              <a:rPr lang="hr-HR" sz="2000" dirty="0"/>
              <a:t>podrška koja pruža vezu između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velike količine dostupnog sadržaja i korisnikovih osobnih preferencija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57698" name="Picture 2" descr="E:\dropbox fer\Dropbox\FER_kvalifikacijski_ispit_2013\Prezentacija\big 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4677002"/>
            <a:ext cx="2952328" cy="169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0" name="Picture 4" descr="E:\dropbox fer\Dropbox\FER_kvalifikacijski_ispit_2013\Prezentacija\coveculja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1940266"/>
            <a:ext cx="738839" cy="13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3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34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- Metoda vektorski prostorni model temeljen na ključnim riječima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20552" y="1556792"/>
                <a:ext cx="6076900" cy="1149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</a:rPr>
                        <m:t>𝑇𝐹</m:t>
                      </m:r>
                      <m:r>
                        <a:rPr lang="hr-HR" i="1">
                          <a:latin typeface="Cambria Math"/>
                        </a:rPr>
                        <m:t>−</m:t>
                      </m:r>
                      <m:r>
                        <a:rPr lang="hr-HR" i="1">
                          <a:latin typeface="Cambria Math"/>
                        </a:rPr>
                        <m:t>𝐼𝐷𝐹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hr-HR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hr-HR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hr-HR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𝑇𝐹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hr-HR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hr-HR" i="1">
                              <a:latin typeface="Cambria Math"/>
                            </a:rPr>
                            <m:t>𝑇𝐹</m:t>
                          </m:r>
                        </m:lim>
                      </m:limLow>
                      <m:r>
                        <a:rPr lang="hr-HR" i="1">
                          <a:latin typeface="Cambria Math"/>
                        </a:rPr>
                        <m:t>∗</m:t>
                      </m:r>
                      <m:limLow>
                        <m:limLowPr>
                          <m:ctrlPr>
                            <a:rPr lang="hr-HR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groupChrPr>
                            <m:e>
                              <m:func>
                                <m:func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groupChr>
                        </m:e>
                        <m:lim>
                          <m:r>
                            <a:rPr lang="hr-HR" i="1">
                              <a:latin typeface="Cambria Math"/>
                            </a:rPr>
                            <m:t>𝐼𝐷𝐹</m:t>
                          </m:r>
                        </m:lim>
                      </m:limLow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1556792"/>
                <a:ext cx="6076900" cy="11497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766982"/>
                  </p:ext>
                </p:extLst>
              </p:nvPr>
            </p:nvGraphicFramePr>
            <p:xfrm>
              <a:off x="632520" y="3068960"/>
              <a:ext cx="8640959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287247"/>
                    <a:gridCol w="1515988"/>
                    <a:gridCol w="1515988"/>
                    <a:gridCol w="2321736"/>
                  </a:tblGrid>
                  <a:tr h="5140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2000">
                                    <a:effectLst/>
                                    <a:latin typeface="Cambria Math"/>
                                  </a:rPr>
                                  <m:t>𝑻𝑭</m:t>
                                </m:r>
                                <m:r>
                                  <a:rPr lang="hr-HR" sz="20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hr-HR" sz="2000">
                                    <a:effectLst/>
                                    <a:latin typeface="Cambria Math"/>
                                  </a:rPr>
                                  <m:t>𝑰𝑫𝑭</m:t>
                                </m:r>
                                <m:d>
                                  <m:dPr>
                                    <m:ctrlPr>
                                      <a:rPr lang="hr-HR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r-HR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000">
                                            <a:effectLst/>
                                            <a:latin typeface="Cambria Math"/>
                                          </a:rPr>
                                          <m:t>𝒕</m:t>
                                        </m:r>
                                      </m:e>
                                      <m:sub>
                                        <m:r>
                                          <a:rPr lang="hr-HR" sz="2000">
                                            <a:effectLst/>
                                            <a:latin typeface="Cambria Math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hr-HR" sz="2000">
                                        <a:effectLst/>
                                        <a:latin typeface="Cambria Math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hr-HR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000">
                                            <a:effectLst/>
                                            <a:latin typeface="Cambria Math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hr-HR" sz="2000">
                                            <a:effectLst/>
                                            <a:latin typeface="Cambria Math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Safe</a:t>
                          </a:r>
                          <a:br>
                            <a:rPr lang="en-US" sz="2000">
                              <a:effectLst/>
                            </a:rPr>
                          </a:br>
                          <a:r>
                            <a:rPr lang="en-US" sz="2000">
                              <a:effectLst/>
                            </a:rPr>
                            <a:t>House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Flight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The Bourne</a:t>
                          </a:r>
                          <a:br>
                            <a:rPr lang="en-US" sz="2000">
                              <a:effectLst/>
                            </a:rPr>
                          </a:br>
                          <a:r>
                            <a:rPr lang="en-US" sz="2000">
                              <a:effectLst/>
                            </a:rPr>
                            <a:t>Ultimatum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265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Action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1*0,176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1*0,176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187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Crime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1*0,176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1*0,176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4711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Mystery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1*0,477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23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Drama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1*0,477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70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Thriller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1*0,477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70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Matt Damon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1*0,477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Denzel Washington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1*0,176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1*0,176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766982"/>
                  </p:ext>
                </p:extLst>
              </p:nvPr>
            </p:nvGraphicFramePr>
            <p:xfrm>
              <a:off x="632520" y="3068960"/>
              <a:ext cx="8640959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287247"/>
                    <a:gridCol w="1515988"/>
                    <a:gridCol w="1515988"/>
                    <a:gridCol w="2321736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86" t="-11000" r="-163080" b="-3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Safe</a:t>
                          </a:r>
                          <a:br>
                            <a:rPr lang="en-US" sz="2000">
                              <a:effectLst/>
                            </a:rPr>
                          </a:br>
                          <a:r>
                            <a:rPr lang="en-US" sz="2000">
                              <a:effectLst/>
                            </a:rPr>
                            <a:t>House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Flight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The Bourne</a:t>
                          </a:r>
                          <a:br>
                            <a:rPr lang="en-US" sz="2000">
                              <a:effectLst/>
                            </a:rPr>
                          </a:br>
                          <a:r>
                            <a:rPr lang="en-US" sz="2000">
                              <a:effectLst/>
                            </a:rPr>
                            <a:t>Ultimatum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Action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1*0,176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1*0,176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Crime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1*0,176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1*0,176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Mystery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1*0,477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Drama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1*0,477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Thriller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1*0,477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Matt Damon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1*0,477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Denzel Washington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1*0,176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1*0,176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30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22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6536" y="1556792"/>
                <a:ext cx="4341958" cy="1327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</a:rPr>
                            <m:t>𝑘</m:t>
                          </m:r>
                          <m:r>
                            <a:rPr lang="hr-HR" i="1">
                              <a:latin typeface="Cambria Math"/>
                            </a:rPr>
                            <m:t>,</m:t>
                          </m:r>
                          <m:r>
                            <a:rPr lang="hr-HR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hr-H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</a:rPr>
                            <m:t>𝑇𝐹</m:t>
                          </m:r>
                          <m:r>
                            <a:rPr lang="hr-HR" i="1">
                              <a:latin typeface="Cambria Math"/>
                            </a:rPr>
                            <m:t>−</m:t>
                          </m:r>
                          <m:r>
                            <a:rPr lang="hr-HR" i="1">
                              <a:latin typeface="Cambria Math"/>
                            </a:rPr>
                            <m:t>𝐼𝐷𝐹</m:t>
                          </m:r>
                          <m:d>
                            <m:d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hr-HR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sup>
                                <m:e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𝑇𝐹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𝐼𝐷𝐹</m:t>
                                      </m:r>
                                      <m:d>
                                        <m:dPr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hr-H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hr-H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36" y="1556792"/>
                <a:ext cx="4341958" cy="13276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969802"/>
                  </p:ext>
                </p:extLst>
              </p:nvPr>
            </p:nvGraphicFramePr>
            <p:xfrm>
              <a:off x="416496" y="3140968"/>
              <a:ext cx="8784977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591008"/>
                    <a:gridCol w="1382909"/>
                    <a:gridCol w="1274780"/>
                    <a:gridCol w="2536280"/>
                  </a:tblGrid>
                  <a:tr h="5344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𝒌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Safe</a:t>
                          </a:r>
                          <a:br>
                            <a:rPr lang="en-US" sz="2000">
                              <a:effectLst/>
                            </a:rPr>
                          </a:br>
                          <a:r>
                            <a:rPr lang="en-US" sz="2000">
                              <a:effectLst/>
                            </a:rPr>
                            <a:t>House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Flight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The Bourne</a:t>
                          </a:r>
                          <a:br>
                            <a:rPr lang="en-US" sz="2000">
                              <a:effectLst/>
                            </a:rPr>
                          </a:br>
                          <a:r>
                            <a:rPr lang="en-US" sz="2000">
                              <a:effectLst/>
                            </a:rPr>
                            <a:t>Ultimatum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303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Action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0,311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0,245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303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Crime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0,311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0,245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303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Mystery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0,843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077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Drama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0,939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303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Thriller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0,663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303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Matt Damon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0,663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4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Denzel Washington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0,311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0,346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969802"/>
                  </p:ext>
                </p:extLst>
              </p:nvPr>
            </p:nvGraphicFramePr>
            <p:xfrm>
              <a:off x="416496" y="3140968"/>
              <a:ext cx="8784977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591008"/>
                    <a:gridCol w="1382909"/>
                    <a:gridCol w="1274780"/>
                    <a:gridCol w="2536280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11000" r="-144822" b="-3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Safe</a:t>
                          </a:r>
                          <a:br>
                            <a:rPr lang="en-US" sz="2000">
                              <a:effectLst/>
                            </a:rPr>
                          </a:br>
                          <a:r>
                            <a:rPr lang="en-US" sz="2000">
                              <a:effectLst/>
                            </a:rPr>
                            <a:t>House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Flight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The Bourne</a:t>
                          </a:r>
                          <a:br>
                            <a:rPr lang="en-US" sz="2000">
                              <a:effectLst/>
                            </a:rPr>
                          </a:br>
                          <a:r>
                            <a:rPr lang="en-US" sz="2000">
                              <a:effectLst/>
                            </a:rPr>
                            <a:t>Ultimatum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Action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0,311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0,245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Crime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0,311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0,245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Mystery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0,843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Drama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0,939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Thriller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0,663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Matt Damon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0,663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Denzel Washington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0,311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0,346</a:t>
                          </a:r>
                          <a:endParaRPr lang="hr-HR" sz="20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hr-HR" sz="20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31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24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72680" y="1506551"/>
                <a:ext cx="4767652" cy="1281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</a:rPr>
                        <m:t>𝑠𝑖𝑚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hr-HR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hr-H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𝑘𝑖</m:t>
                                  </m:r>
                                </m:sub>
                              </m:sSub>
                              <m:r>
                                <a:rPr lang="hr-HR" i="1">
                                  <a:latin typeface="Cambria Math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𝑘𝑖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hr-HR" i="1">
                              <a:latin typeface="Cambria Math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𝑘𝑗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80" y="1506551"/>
                <a:ext cx="4767652" cy="12816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00279"/>
              </p:ext>
            </p:extLst>
          </p:nvPr>
        </p:nvGraphicFramePr>
        <p:xfrm>
          <a:off x="920552" y="3501008"/>
          <a:ext cx="7714734" cy="20162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0660"/>
                <a:gridCol w="1324361"/>
                <a:gridCol w="1220810"/>
                <a:gridCol w="2428903"/>
              </a:tblGrid>
              <a:tr h="648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Safe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House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Flight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Bourne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Ultimatum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Safe House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0,374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0,374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Flight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0,374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0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Bourne Ultimatum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0,374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32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53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Dodatak (2)</a:t>
            </a:r>
            <a:endParaRPr lang="hr-H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33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00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- </a:t>
            </a:r>
            <a:r>
              <a:rPr lang="sv-SE" dirty="0"/>
              <a:t>Preporuka sadržaja </a:t>
            </a:r>
            <a:r>
              <a:rPr lang="sv-SE" b="1" dirty="0"/>
              <a:t>na temelju slično ocjenjenog sadržaja</a:t>
            </a:r>
            <a:endParaRPr lang="hr-H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68691"/>
              </p:ext>
            </p:extLst>
          </p:nvPr>
        </p:nvGraphicFramePr>
        <p:xfrm>
          <a:off x="560512" y="1484784"/>
          <a:ext cx="7689006" cy="31169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7242"/>
                <a:gridCol w="1385305"/>
                <a:gridCol w="1424355"/>
                <a:gridCol w="1534160"/>
                <a:gridCol w="1667944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Safe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House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Flight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Bourne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Ultimatum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Side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Effects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Matija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?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Ana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Ines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Filip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6969224" y="2839932"/>
            <a:ext cx="792088" cy="1656184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474515" y="2852936"/>
            <a:ext cx="792088" cy="1656184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44888" y="2852936"/>
            <a:ext cx="792088" cy="1656184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76736" y="2852936"/>
            <a:ext cx="792088" cy="1656184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34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15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- </a:t>
            </a:r>
            <a:r>
              <a:rPr lang="sv-SE" dirty="0"/>
              <a:t>Preporuka sadržaja </a:t>
            </a:r>
            <a:r>
              <a:rPr lang="sv-SE" b="1" dirty="0"/>
              <a:t>na temelju slično ocjenjenog sadržaja</a:t>
            </a:r>
            <a:endParaRPr lang="hr-H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14444"/>
              </p:ext>
            </p:extLst>
          </p:nvPr>
        </p:nvGraphicFramePr>
        <p:xfrm>
          <a:off x="560512" y="1484784"/>
          <a:ext cx="7689006" cy="31169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7242"/>
                <a:gridCol w="1385305"/>
                <a:gridCol w="1424355"/>
                <a:gridCol w="1534160"/>
                <a:gridCol w="1667944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Safe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House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Flight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Bourne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Ultimatum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Side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Effects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Matija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?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Ana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Ines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Filip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6969224" y="2839932"/>
            <a:ext cx="792088" cy="1656184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44888" y="2852936"/>
            <a:ext cx="792088" cy="1656184"/>
          </a:xfrm>
          <a:prstGeom prst="roundRect">
            <a:avLst/>
          </a:prstGeom>
          <a:noFill/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38389"/>
              </p:ext>
            </p:extLst>
          </p:nvPr>
        </p:nvGraphicFramePr>
        <p:xfrm>
          <a:off x="704528" y="4941168"/>
          <a:ext cx="7560840" cy="11635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9994"/>
                <a:gridCol w="1284274"/>
                <a:gridCol w="1811774"/>
                <a:gridCol w="2304798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Safe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House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Flight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The Bourne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Ultimatum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Side Effects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-0.93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0.53</a:t>
                      </a:r>
                      <a:endParaRPr lang="hr-HR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0.19</a:t>
                      </a:r>
                      <a:endParaRPr lang="hr-H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4520952" y="4941168"/>
            <a:ext cx="1080120" cy="1224136"/>
          </a:xfrm>
          <a:prstGeom prst="roundRect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35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94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- </a:t>
            </a:r>
            <a:r>
              <a:rPr lang="sv-SE" dirty="0"/>
              <a:t>Preporuka sadržaja </a:t>
            </a:r>
            <a:r>
              <a:rPr lang="sv-SE" b="1" dirty="0"/>
              <a:t>na temelju slično ocjenjenog sadržaja</a:t>
            </a:r>
            <a:endParaRPr lang="hr-H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02619"/>
              </p:ext>
            </p:extLst>
          </p:nvPr>
        </p:nvGraphicFramePr>
        <p:xfrm>
          <a:off x="560512" y="1484784"/>
          <a:ext cx="7689006" cy="31169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7242"/>
                <a:gridCol w="1385305"/>
                <a:gridCol w="1424355"/>
                <a:gridCol w="1534160"/>
                <a:gridCol w="1667944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Safe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House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Flight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Bourne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Ultimatum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Side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Effects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Matija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?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Ana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Ines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Filip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6969224" y="2839932"/>
            <a:ext cx="792088" cy="1656184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44888" y="2852936"/>
            <a:ext cx="792088" cy="1656184"/>
          </a:xfrm>
          <a:prstGeom prst="roundRect">
            <a:avLst/>
          </a:prstGeom>
          <a:noFill/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2480" y="5013176"/>
                <a:ext cx="90010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</a:rPr>
                        <m:t>𝑝𝑟𝑒𝑑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/>
                            </a:rPr>
                            <m:t>𝑀𝑎𝑡𝑖𝑗𝑎</m:t>
                          </m:r>
                          <m:r>
                            <a:rPr lang="hr-HR" i="1">
                              <a:latin typeface="Cambria Math"/>
                            </a:rPr>
                            <m:t>,</m:t>
                          </m:r>
                          <m:r>
                            <a:rPr lang="hr-HR" b="1" i="1">
                              <a:latin typeface="Cambria Math"/>
                            </a:rPr>
                            <m:t>𝑺𝒊𝒅𝒆</m:t>
                          </m:r>
                          <m:r>
                            <a:rPr lang="hr-HR" b="1" i="1">
                              <a:latin typeface="Cambria Math"/>
                            </a:rPr>
                            <m:t> </m:t>
                          </m:r>
                          <m:r>
                            <a:rPr lang="hr-HR" b="1" i="1">
                              <a:latin typeface="Cambria Math"/>
                            </a:rPr>
                            <m:t>𝑬𝒇𝒇𝒆𝒄𝒕𝒔</m:t>
                          </m:r>
                        </m:e>
                      </m:d>
                      <m:r>
                        <a:rPr lang="hr-H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</a:rPr>
                            <m:t>0.53∗4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</a:rPr>
                            <m:t>0.53</m:t>
                          </m:r>
                        </m:den>
                      </m:f>
                      <m:r>
                        <a:rPr lang="hr-HR" i="1">
                          <a:latin typeface="Cambria Math"/>
                        </a:rPr>
                        <m:t>=</m:t>
                      </m:r>
                      <m:r>
                        <a:rPr lang="hr-H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5013176"/>
                <a:ext cx="9001000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3908884" y="2060848"/>
            <a:ext cx="828092" cy="779084"/>
          </a:xfrm>
          <a:prstGeom prst="ellipse">
            <a:avLst/>
          </a:prstGeom>
          <a:noFill/>
          <a:ln w="762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36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79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Arhitektura </a:t>
            </a:r>
            <a:r>
              <a:rPr lang="hr-HR" dirty="0" err="1" smtClean="0"/>
              <a:t>preporučiteljskog</a:t>
            </a:r>
            <a:r>
              <a:rPr lang="hr-HR" dirty="0" smtClean="0"/>
              <a:t> sustava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3241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67171552"/>
              </p:ext>
            </p:extLst>
          </p:nvPr>
        </p:nvGraphicFramePr>
        <p:xfrm>
          <a:off x="488504" y="1556792"/>
          <a:ext cx="84249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24765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699072" y="5758439"/>
            <a:ext cx="2965895" cy="4320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Metoda za</a:t>
            </a: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profiliranje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448944" y="1412776"/>
            <a:ext cx="3600400" cy="4320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Metoda za</a:t>
            </a: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izračun preporuka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4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4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hr-HR" dirty="0"/>
              <a:t>Profili u sustavima za </a:t>
            </a:r>
            <a:r>
              <a:rPr lang="hr-HR" dirty="0" smtClean="0"/>
              <a:t>preporuke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/>
              <a:t>Profil</a:t>
            </a:r>
            <a:r>
              <a:rPr lang="hr-HR" sz="2400" dirty="0"/>
              <a:t> je prezentiran skupom značajki koji se zovu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atributi ili svojstva</a:t>
            </a:r>
            <a:r>
              <a:rPr lang="hr-HR" sz="2400" dirty="0"/>
              <a:t>. Ovisno o namjeni imamo:</a:t>
            </a:r>
          </a:p>
          <a:p>
            <a:pPr lvl="1"/>
            <a:r>
              <a:rPr lang="hr-HR" sz="2000" dirty="0"/>
              <a:t>profil sadržaja za preporuku </a:t>
            </a:r>
            <a:r>
              <a:rPr lang="hr-HR" sz="2000" dirty="0" smtClean="0"/>
              <a:t>i</a:t>
            </a:r>
            <a:endParaRPr lang="hr-HR" sz="2000" dirty="0"/>
          </a:p>
          <a:p>
            <a:pPr lvl="1"/>
            <a:r>
              <a:rPr lang="en-US" sz="2000" dirty="0" err="1"/>
              <a:t>profil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err="1"/>
              <a:t>sustava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 smtClean="0"/>
              <a:t>preporuku</a:t>
            </a:r>
            <a:endParaRPr lang="hr-HR" sz="2000" dirty="0" smtClean="0"/>
          </a:p>
          <a:p>
            <a:r>
              <a:rPr lang="hr-HR" sz="2400" dirty="0" smtClean="0"/>
              <a:t>strukturirani profili </a:t>
            </a:r>
            <a:r>
              <a:rPr lang="hr-HR" sz="2400" dirty="0" err="1" smtClean="0"/>
              <a:t>vs</a:t>
            </a:r>
            <a:r>
              <a:rPr lang="hr-HR" sz="2400" dirty="0" smtClean="0"/>
              <a:t>. nestrukturirani profili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5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35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Preporučiteljski</a:t>
            </a:r>
            <a:r>
              <a:rPr lang="hr-HR" dirty="0" smtClean="0"/>
              <a:t> sustavi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/>
              <a:t>Dvije </a:t>
            </a:r>
            <a:r>
              <a:rPr lang="hr-HR" sz="2400" b="1" dirty="0"/>
              <a:t>glavne </a:t>
            </a:r>
            <a:r>
              <a:rPr lang="hr-HR" sz="2400" b="1" dirty="0" smtClean="0"/>
              <a:t>kategorije</a:t>
            </a:r>
            <a:r>
              <a:rPr lang="hr-HR" sz="2400" dirty="0" smtClean="0"/>
              <a:t>:</a:t>
            </a:r>
            <a:endParaRPr lang="hr-HR" sz="2400" dirty="0"/>
          </a:p>
          <a:p>
            <a:pPr lvl="1"/>
            <a:r>
              <a:rPr lang="hr-HR" sz="2000" dirty="0"/>
              <a:t>preporučitelji temeljeni na sadržaju (engl. </a:t>
            </a:r>
            <a:r>
              <a:rPr lang="hr-HR" sz="2000" i="1" dirty="0" err="1"/>
              <a:t>content</a:t>
            </a:r>
            <a:r>
              <a:rPr lang="hr-HR" sz="2000" i="1" dirty="0"/>
              <a:t> </a:t>
            </a:r>
            <a:r>
              <a:rPr lang="hr-HR" sz="2000" i="1" dirty="0" err="1"/>
              <a:t>based</a:t>
            </a:r>
            <a:r>
              <a:rPr lang="hr-HR" sz="2000" dirty="0"/>
              <a:t>) </a:t>
            </a:r>
            <a:r>
              <a:rPr lang="hr-HR" sz="2000" dirty="0" smtClean="0"/>
              <a:t>i</a:t>
            </a:r>
            <a:endParaRPr lang="hr-HR" sz="2000" dirty="0"/>
          </a:p>
          <a:p>
            <a:pPr lvl="1"/>
            <a:r>
              <a:rPr lang="hr-HR" sz="2000" dirty="0"/>
              <a:t>preporučitelji temeljeni na suradnji (engl. </a:t>
            </a:r>
            <a:r>
              <a:rPr lang="hr-HR" sz="2000" i="1" dirty="0" err="1"/>
              <a:t>collaborative</a:t>
            </a:r>
            <a:r>
              <a:rPr lang="hr-HR" sz="2000" i="1" dirty="0"/>
              <a:t> </a:t>
            </a:r>
            <a:r>
              <a:rPr lang="hr-HR" sz="2000" i="1" dirty="0" err="1"/>
              <a:t>based</a:t>
            </a:r>
            <a:r>
              <a:rPr lang="hr-HR" sz="2000" dirty="0" smtClean="0"/>
              <a:t>)</a:t>
            </a:r>
            <a:endParaRPr lang="hr-HR" sz="2000" dirty="0"/>
          </a:p>
          <a:p>
            <a:r>
              <a:rPr lang="hr-HR" sz="2400" b="1" dirty="0"/>
              <a:t>Preporučitelji temeljeni na </a:t>
            </a:r>
            <a:r>
              <a:rPr lang="hr-HR" sz="2400" b="1" dirty="0" smtClean="0"/>
              <a:t>sadržaju</a:t>
            </a:r>
          </a:p>
          <a:p>
            <a:pPr lvl="1"/>
            <a:r>
              <a:rPr lang="hr-HR" sz="2000" dirty="0" smtClean="0"/>
              <a:t>fokus </a:t>
            </a:r>
            <a:r>
              <a:rPr lang="hr-HR" sz="2000" dirty="0"/>
              <a:t>na ocjenama korisnika i sličnosti između ocjenjenog </a:t>
            </a:r>
            <a:r>
              <a:rPr lang="hr-HR" sz="2000" dirty="0" smtClean="0"/>
              <a:t>sadržaja</a:t>
            </a:r>
          </a:p>
          <a:p>
            <a:r>
              <a:rPr lang="hr-HR" sz="2400" b="1" dirty="0" smtClean="0"/>
              <a:t>Preporučitelji temeljeni </a:t>
            </a:r>
            <a:r>
              <a:rPr lang="hr-HR" sz="2400" b="1" dirty="0"/>
              <a:t>na </a:t>
            </a:r>
            <a:r>
              <a:rPr lang="hr-HR" sz="2400" b="1" dirty="0" smtClean="0"/>
              <a:t>suradnji</a:t>
            </a:r>
          </a:p>
          <a:p>
            <a:pPr lvl="1"/>
            <a:r>
              <a:rPr lang="hr-HR" sz="2000" dirty="0" smtClean="0"/>
              <a:t>koriste </a:t>
            </a:r>
            <a:r>
              <a:rPr lang="hr-HR" sz="2000" dirty="0"/>
              <a:t>implicitne i eksplicitne ocjene prikupljene od drugih </a:t>
            </a:r>
            <a:r>
              <a:rPr lang="hr-HR" sz="2000" dirty="0" smtClean="0"/>
              <a:t>korisnika (tj. svih korisnika)</a:t>
            </a:r>
            <a:endParaRPr lang="hr-HR" sz="2000" dirty="0" smtClean="0"/>
          </a:p>
          <a:p>
            <a:r>
              <a:rPr lang="hr-HR" sz="2400" b="1" dirty="0" smtClean="0"/>
              <a:t>Kombiniranjem</a:t>
            </a:r>
            <a:r>
              <a:rPr lang="hr-HR" sz="2400" b="1" dirty="0" smtClean="0"/>
              <a:t>: hibridni sustavi</a:t>
            </a:r>
            <a:endParaRPr lang="hr-HR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6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01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Preporučiteljski</a:t>
            </a:r>
            <a:r>
              <a:rPr lang="hr-HR" dirty="0"/>
              <a:t> </a:t>
            </a:r>
            <a:r>
              <a:rPr lang="hr-HR" dirty="0" smtClean="0"/>
              <a:t>sustavi (2)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sz="2400" b="1" dirty="0" smtClean="0"/>
                  <a:t>Zadatak preporučitelja</a:t>
                </a:r>
                <a:r>
                  <a:rPr lang="hr-HR" sz="2400" dirty="0" smtClean="0"/>
                  <a:t>:</a:t>
                </a:r>
              </a:p>
              <a:p>
                <a:pPr lvl="1"/>
                <a:r>
                  <a:rPr lang="hr-HR" sz="2000" b="1" dirty="0" smtClean="0"/>
                  <a:t>predviđati </a:t>
                </a:r>
                <a:r>
                  <a:rPr lang="hr-HR" sz="2000" b="1" dirty="0"/>
                  <a:t>ocjenu</a:t>
                </a:r>
                <a:r>
                  <a:rPr lang="hr-HR" sz="2000" dirty="0"/>
                  <a:t> koju će korisnik dodijeliti </a:t>
                </a:r>
                <a:r>
                  <a:rPr lang="hr-HR" sz="2000" dirty="0" smtClean="0"/>
                  <a:t>sadržaju za preporuku </a:t>
                </a:r>
                <a:r>
                  <a:rPr lang="hr-HR" sz="2000" dirty="0"/>
                  <a:t>(problem </a:t>
                </a:r>
                <a:r>
                  <a:rPr lang="hr-HR" sz="2000" dirty="0" smtClean="0"/>
                  <a:t>predviđanja, engl. </a:t>
                </a:r>
                <a:r>
                  <a:rPr lang="hr-HR" sz="2000" i="1" dirty="0" err="1" smtClean="0"/>
                  <a:t>prediction</a:t>
                </a:r>
                <a:r>
                  <a:rPr lang="hr-HR" sz="2000" i="1" dirty="0" smtClean="0"/>
                  <a:t> problem</a:t>
                </a:r>
                <a:r>
                  <a:rPr lang="hr-HR" sz="2000" dirty="0" smtClean="0"/>
                  <a:t>) ili</a:t>
                </a:r>
                <a:endParaRPr lang="hr-HR" sz="2000" dirty="0"/>
              </a:p>
              <a:p>
                <a:pPr lvl="1"/>
                <a:r>
                  <a:rPr lang="hr-HR" sz="2000" dirty="0" smtClean="0"/>
                  <a:t>iskoristiti predikciju </a:t>
                </a:r>
                <a:r>
                  <a:rPr lang="hr-HR" sz="2000" dirty="0"/>
                  <a:t>za </a:t>
                </a:r>
                <a:r>
                  <a:rPr lang="hr-HR" sz="2000" b="1" dirty="0"/>
                  <a:t>generiranje liste najboljih 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/>
                      </a:rPr>
                      <m:t>𝑵</m:t>
                    </m:r>
                  </m:oMath>
                </a14:m>
                <a:r>
                  <a:rPr lang="hr-HR" sz="2000" b="1" dirty="0"/>
                  <a:t> </a:t>
                </a:r>
                <a:r>
                  <a:rPr lang="hr-HR" sz="2000" dirty="0"/>
                  <a:t>sadržaja za preporuku (engl. </a:t>
                </a:r>
                <a:r>
                  <a:rPr lang="hr-HR" sz="2000" i="1" dirty="0"/>
                  <a:t>top-N </a:t>
                </a:r>
                <a:r>
                  <a:rPr lang="hr-HR" sz="2000" i="1" dirty="0" err="1"/>
                  <a:t>recommendation</a:t>
                </a:r>
                <a:r>
                  <a:rPr lang="hr-HR" sz="2000" i="1" dirty="0"/>
                  <a:t> problem</a:t>
                </a:r>
                <a:r>
                  <a:rPr lang="hr-HR" sz="2000" dirty="0" smtClean="0"/>
                  <a:t>)</a:t>
                </a:r>
                <a:endParaRPr lang="hr-HR" sz="2000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2" t="-917" r="-14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7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3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Preporučitelji temeljeni na sadržaju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/>
              <a:t>Pretpostavka</a:t>
            </a:r>
            <a:r>
              <a:rPr lang="hr-HR" sz="2400" dirty="0" smtClean="0"/>
              <a:t>:</a:t>
            </a:r>
          </a:p>
          <a:p>
            <a:pPr lvl="1"/>
            <a:r>
              <a:rPr lang="vi-VN" sz="2000" dirty="0" smtClean="0"/>
              <a:t>korisniku </a:t>
            </a:r>
            <a:r>
              <a:rPr lang="hr-HR" sz="2000" dirty="0" smtClean="0"/>
              <a:t>će se </a:t>
            </a:r>
            <a:r>
              <a:rPr lang="vi-VN" sz="2000" dirty="0" smtClean="0"/>
              <a:t>svidjeti </a:t>
            </a:r>
            <a:r>
              <a:rPr lang="vi-VN" sz="2000" dirty="0"/>
              <a:t>sadržaji koji imaju slične karakteristike sadržajima koji su mu se svidjeli u </a:t>
            </a:r>
            <a:r>
              <a:rPr lang="vi-VN" sz="2000" dirty="0" smtClean="0"/>
              <a:t>prošlosti</a:t>
            </a:r>
            <a:endParaRPr lang="hr-HR" sz="2000" dirty="0" smtClean="0"/>
          </a:p>
          <a:p>
            <a:r>
              <a:rPr lang="vi-VN" sz="2400" dirty="0" smtClean="0"/>
              <a:t>Sustav </a:t>
            </a:r>
            <a:r>
              <a:rPr lang="vi-VN" sz="2400" dirty="0"/>
              <a:t>na temelju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prethodno ocjenjenog i/ili odabranog sadržaja</a:t>
            </a:r>
            <a:r>
              <a:rPr lang="vi-VN" sz="2400" dirty="0"/>
              <a:t> analizira i generira preporuke koje se temelje na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sličnim karakterističnim elementima u sadržajima </a:t>
            </a:r>
            <a:r>
              <a:rPr lang="vi-VN" sz="2400" dirty="0"/>
              <a:t>kod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pozitivno</a:t>
            </a:r>
            <a:r>
              <a:rPr lang="vi-VN" sz="2400" dirty="0"/>
              <a:t> rangiranog </a:t>
            </a:r>
            <a:r>
              <a:rPr lang="vi-VN" sz="2400" dirty="0" smtClean="0"/>
              <a:t>sadržaja</a:t>
            </a:r>
            <a:endParaRPr lang="hr-HR" sz="2400" dirty="0" smtClean="0"/>
          </a:p>
          <a:p>
            <a:r>
              <a:rPr lang="vi-VN" sz="2400" dirty="0" smtClean="0"/>
              <a:t>Takvim </a:t>
            </a:r>
            <a:r>
              <a:rPr lang="vi-VN" sz="2400" dirty="0"/>
              <a:t>se postupkom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izgrađuje profil </a:t>
            </a:r>
            <a:r>
              <a:rPr lang="vi-VN" sz="2400" dirty="0"/>
              <a:t>korisnika i nastoji se shvatiti što korisnik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preferira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8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30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Preporučitelji temeljeni na sadržaju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400" smtClean="0">
                <a:latin typeface="Times New Roman" pitchFamily="18" charset="0"/>
              </a:rPr>
              <a:t>listopad 2013.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Kvalifikacijski doktorski ispit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58722" name="Picture 2" descr="E:\dropbox fer\Dropbox\FER_kvalifikacijski_ispit_2013\Prezentacija\filt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492414"/>
            <a:ext cx="7021513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5313040" y="5877272"/>
            <a:ext cx="115212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Drama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568624" y="5013176"/>
            <a:ext cx="1008112" cy="288032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8724" name="Picture 4" descr="E:\dropbox fer\Dropbox\FER_kvalifikacijski_ispit_2013\Prezentacija\gladi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420888"/>
            <a:ext cx="1382088" cy="55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C69C-FED7-46D7-A417-456FD274F7BB}" type="slidenum">
              <a:rPr lang="en-US" smtClean="0"/>
              <a:pPr>
                <a:defRPr/>
              </a:pPr>
              <a:t>9</a:t>
            </a:fld>
            <a:r>
              <a:rPr lang="en-US" smtClean="0"/>
              <a:t> od </a:t>
            </a:r>
            <a:r>
              <a:rPr lang="en-GB" smtClean="0"/>
              <a:t>2</a:t>
            </a:r>
            <a:r>
              <a:rPr lang="hr-HR" smtClean="0"/>
              <a:t>8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0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13454</TotalTime>
  <Words>1949</Words>
  <Application>Microsoft Office PowerPoint</Application>
  <PresentationFormat>A4 Paper (210x297 mm)</PresentationFormat>
  <Paragraphs>549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Blank Presentation</vt:lpstr>
      <vt:lpstr>1_Blank Presentation</vt:lpstr>
      <vt:lpstr>Picture</vt:lpstr>
      <vt:lpstr>Društveni kontekst u preporučiteljskim sustavima</vt:lpstr>
      <vt:lpstr>Sadržaj</vt:lpstr>
      <vt:lpstr>Uvod</vt:lpstr>
      <vt:lpstr>Arhitektura preporučiteljskog sustava</vt:lpstr>
      <vt:lpstr>Profili u sustavima za preporuke</vt:lpstr>
      <vt:lpstr>Preporučiteljski sustavi (1)</vt:lpstr>
      <vt:lpstr>Preporučiteljski sustavi (2)</vt:lpstr>
      <vt:lpstr>Preporučitelji temeljeni na sadržaju</vt:lpstr>
      <vt:lpstr>Preporučitelji temeljeni na sadržaju</vt:lpstr>
      <vt:lpstr>Preporučitelji temeljeni na sadržaju</vt:lpstr>
      <vt:lpstr>Preporučitelji temeljeni na suradnji</vt:lpstr>
      <vt:lpstr>Primjer</vt:lpstr>
      <vt:lpstr>Primjer - Preporuka sadržaja na temelju sličnih korisnika</vt:lpstr>
      <vt:lpstr>Primjer - Preporuka sadržaja na temelju sličnih korisnika</vt:lpstr>
      <vt:lpstr>Primjer - Preporuka sadržaja na temelju sličnih korisnika</vt:lpstr>
      <vt:lpstr>Društvene mreže (1)</vt:lpstr>
      <vt:lpstr>Društvene mreže (2)</vt:lpstr>
      <vt:lpstr>Društveni preporučitelj (1)</vt:lpstr>
      <vt:lpstr>Društveni preporučitelj (2)</vt:lpstr>
      <vt:lpstr>Društveni preporučitelj – preporuka filmova (1)</vt:lpstr>
      <vt:lpstr>Društveni preporučitelj – preporuka filmova (2)</vt:lpstr>
      <vt:lpstr>Društveni preporučitelj – preporuka filmova (3)</vt:lpstr>
      <vt:lpstr>Društveni preporučitelj – preporuka članaka</vt:lpstr>
      <vt:lpstr>Društveni preporučitelj</vt:lpstr>
      <vt:lpstr>Zaključak (1)</vt:lpstr>
      <vt:lpstr>Zaključak (2)</vt:lpstr>
      <vt:lpstr>Zaključak (3)</vt:lpstr>
      <vt:lpstr>Izazovi u istraživanju</vt:lpstr>
      <vt:lpstr>Dodatak (1)</vt:lpstr>
      <vt:lpstr>Primjer - Metoda vektorski prostorni model temeljen na ključnim riječima</vt:lpstr>
      <vt:lpstr>Primjer</vt:lpstr>
      <vt:lpstr>Primjer</vt:lpstr>
      <vt:lpstr>Dodatak (2)</vt:lpstr>
      <vt:lpstr>Primjer - Preporuka sadržaja na temelju slično ocjenjenog sadržaja</vt:lpstr>
      <vt:lpstr>Primjer - Preporuka sadržaja na temelju slično ocjenjenog sadržaja</vt:lpstr>
      <vt:lpstr>Primjer - Preporuka sadržaja na temelju slično ocjenjenog sadržaja</vt:lpstr>
    </vt:vector>
  </TitlesOfParts>
  <Company>ZZT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Alen</dc:creator>
  <cp:lastModifiedBy>Darko Štriga</cp:lastModifiedBy>
  <cp:revision>962</cp:revision>
  <cp:lastPrinted>2013-09-12T21:46:32Z</cp:lastPrinted>
  <dcterms:created xsi:type="dcterms:W3CDTF">2000-09-28T08:01:50Z</dcterms:created>
  <dcterms:modified xsi:type="dcterms:W3CDTF">2013-10-04T11:54:21Z</dcterms:modified>
</cp:coreProperties>
</file>